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sldIdLst>
    <p:sldId id="256" r:id="rId2"/>
    <p:sldId id="273" r:id="rId3"/>
    <p:sldId id="274" r:id="rId4"/>
    <p:sldId id="260" r:id="rId5"/>
    <p:sldId id="261" r:id="rId6"/>
    <p:sldId id="275" r:id="rId7"/>
    <p:sldId id="276" r:id="rId8"/>
    <p:sldId id="277" r:id="rId9"/>
    <p:sldId id="262" r:id="rId10"/>
    <p:sldId id="267" r:id="rId11"/>
    <p:sldId id="278" r:id="rId12"/>
    <p:sldId id="279" r:id="rId13"/>
    <p:sldId id="265" r:id="rId14"/>
    <p:sldId id="266" r:id="rId15"/>
    <p:sldId id="280" r:id="rId16"/>
    <p:sldId id="263" r:id="rId17"/>
    <p:sldId id="281" r:id="rId18"/>
    <p:sldId id="287" r:id="rId19"/>
    <p:sldId id="282" r:id="rId20"/>
    <p:sldId id="283" r:id="rId21"/>
    <p:sldId id="264" r:id="rId22"/>
    <p:sldId id="284" r:id="rId23"/>
    <p:sldId id="257" r:id="rId24"/>
    <p:sldId id="285" r:id="rId25"/>
    <p:sldId id="286" r:id="rId26"/>
    <p:sldId id="268" r:id="rId27"/>
    <p:sldId id="288" r:id="rId28"/>
    <p:sldId id="26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699547-AA40-0C73-BCB0-1BF1AC10A76E}" v="359" dt="2024-08-11T23:51:56.9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5" d="100"/>
          <a:sy n="75" d="100"/>
        </p:scale>
        <p:origin x="6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F9AAC-EF0F-D048-A6D1-FF275FD4262A}"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C0CE2-52CE-1F4A-9C63-1269B9A0A120}" type="slidenum">
              <a:rPr lang="en-US" smtClean="0"/>
              <a:t>‹#›</a:t>
            </a:fld>
            <a:endParaRPr lang="en-US"/>
          </a:p>
        </p:txBody>
      </p:sp>
    </p:spTree>
    <p:extLst>
      <p:ext uri="{BB962C8B-B14F-4D97-AF65-F5344CB8AC3E}">
        <p14:creationId xmlns:p14="http://schemas.microsoft.com/office/powerpoint/2010/main" val="195224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5B5FA9-8C94-2747-B096-6538AC01D926}"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C071CD-7A9D-AB4B-88C9-E9A83E2FE847}"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3B2301-E514-4B4A-8302-6E7FAB46FC26}"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2AF27B-00E0-0845-AEB9-5FCF6BA39F15}"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B45ED0-FCB9-0B4C-A85B-1C68D031EED9}" type="datetime1">
              <a:rPr lang="en-CA" smtClean="0"/>
              <a:t>2024-08-13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E3A238-9249-834F-B852-B4D64293E796}" type="datetime1">
              <a:rPr lang="en-CA" smtClean="0"/>
              <a:t>2024-08-13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06057-7875-4143-97C5-C9C84EB7953A}" type="datetime1">
              <a:rPr lang="en-CA" smtClean="0"/>
              <a:t>2024-08-13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4BC310-C55E-5749-8094-4C350E54B451}" type="datetime1">
              <a:rPr lang="en-CA" smtClean="0"/>
              <a:t>2024-08-13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895FA-82AE-AD42-A987-5CBF2E11D929}" type="datetime1">
              <a:rPr lang="en-CA" smtClean="0"/>
              <a:t>2024-08-13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51814B-0766-104D-A3D8-E6AE4E4DB5E0}" type="datetime1">
              <a:rPr lang="en-CA" smtClean="0"/>
              <a:t>2024-08-13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76202-F302-994B-A7EF-045F4AD53A2C}" type="datetime1">
              <a:rPr lang="en-CA" smtClean="0"/>
              <a:t>2024-08-13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810EE9-4778-AF4A-8D72-B2B8671569D9}" type="datetime1">
              <a:rPr lang="en-CA" smtClean="0"/>
              <a:t>2024-08-13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moke">
            <a:extLst>
              <a:ext uri="{FF2B5EF4-FFF2-40B4-BE49-F238E27FC236}">
                <a16:creationId xmlns:a16="http://schemas.microsoft.com/office/drawing/2014/main" id="{F671285A-71DA-CA0C-8987-CFC91ED7580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63752" y="981215"/>
            <a:ext cx="10058400" cy="1935760"/>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ea typeface="+mj-lt"/>
                <a:cs typeface="+mj-lt"/>
              </a:rPr>
              <a:t>IoT-Based Smoke Detection </a:t>
            </a:r>
            <a:br>
              <a:rPr lang="en-US" sz="5200" b="1" dirty="0">
                <a:solidFill>
                  <a:srgbClr val="FFFFFF"/>
                </a:solidFill>
                <a:ea typeface="+mj-lt"/>
                <a:cs typeface="+mj-lt"/>
              </a:rPr>
            </a:br>
            <a:r>
              <a:rPr lang="en-US" sz="5200" b="1" dirty="0">
                <a:solidFill>
                  <a:srgbClr val="FFFFFF"/>
                </a:solidFill>
                <a:ea typeface="+mj-lt"/>
                <a:cs typeface="+mj-lt"/>
              </a:rPr>
              <a:t>Using AI</a:t>
            </a:r>
            <a:endParaRPr lang="en-US" sz="5200" b="1" dirty="0">
              <a:solidFill>
                <a:srgbClr val="FFFFFF"/>
              </a:solidFill>
            </a:endParaRPr>
          </a:p>
        </p:txBody>
      </p:sp>
      <p:sp>
        <p:nvSpPr>
          <p:cNvPr id="3" name="Subtitle 2"/>
          <p:cNvSpPr>
            <a:spLocks noGrp="1"/>
          </p:cNvSpPr>
          <p:nvPr>
            <p:ph type="subTitle" idx="1"/>
          </p:nvPr>
        </p:nvSpPr>
        <p:spPr>
          <a:xfrm>
            <a:off x="1063752" y="3221650"/>
            <a:ext cx="10058400" cy="1843423"/>
          </a:xfrm>
          <a:effectLst>
            <a:outerShdw blurRad="50800" dist="38100" dir="2700000" algn="tl" rotWithShape="0">
              <a:prstClr val="black">
                <a:alpha val="40000"/>
              </a:prstClr>
            </a:outerShdw>
          </a:effectLst>
        </p:spPr>
        <p:txBody>
          <a:bodyPr vert="horz" lIns="91440" tIns="45720" rIns="91440" bIns="45720" rtlCol="0" anchor="t">
            <a:noAutofit/>
          </a:bodyPr>
          <a:lstStyle/>
          <a:p>
            <a:r>
              <a:rPr lang="en-US" sz="2000" b="1" dirty="0">
                <a:solidFill>
                  <a:srgbClr val="FFFFFF"/>
                </a:solidFill>
                <a:ea typeface="+mn-lt"/>
                <a:cs typeface="+mn-lt"/>
              </a:rPr>
              <a:t>Detect smoke with the help of IOT data and trigger a fire alarm.</a:t>
            </a:r>
          </a:p>
          <a:p>
            <a:endParaRPr lang="en-US" sz="2000" b="1" dirty="0">
              <a:solidFill>
                <a:srgbClr val="FFFFFF"/>
              </a:solidFill>
              <a:ea typeface="+mn-lt"/>
              <a:cs typeface="+mn-lt"/>
            </a:endParaRPr>
          </a:p>
          <a:p>
            <a:endParaRPr lang="en-US" sz="2000" b="1" dirty="0">
              <a:solidFill>
                <a:srgbClr val="FFFFFF"/>
              </a:solidFill>
              <a:ea typeface="+mn-lt"/>
              <a:cs typeface="+mn-lt"/>
            </a:endParaRPr>
          </a:p>
          <a:p>
            <a:r>
              <a:rPr lang="en-US" sz="2000" b="1" dirty="0">
                <a:solidFill>
                  <a:srgbClr val="FFFFFF"/>
                </a:solidFill>
              </a:rPr>
              <a:t>BY </a:t>
            </a:r>
          </a:p>
          <a:p>
            <a:r>
              <a:rPr lang="en-US" sz="2000" b="1" dirty="0">
                <a:solidFill>
                  <a:srgbClr val="FFFFFF"/>
                </a:solidFill>
              </a:rPr>
              <a:t>DAKSH KHATRI </a:t>
            </a:r>
          </a:p>
          <a:p>
            <a:r>
              <a:rPr lang="en-US" sz="2000" b="1" dirty="0">
                <a:solidFill>
                  <a:srgbClr val="FFFFFF"/>
                </a:solidFill>
              </a:rPr>
              <a:t>DIANE ALHERI ONEN </a:t>
            </a:r>
          </a:p>
          <a:p>
            <a:r>
              <a:rPr lang="en-US" sz="2000" b="1" dirty="0">
                <a:solidFill>
                  <a:srgbClr val="FFFFFF"/>
                </a:solidFill>
              </a:rPr>
              <a:t>SERGEY DUBROVSKIY</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F30E40-02A7-4D5C-4169-4EC80A58828A}"/>
              </a:ext>
            </a:extLst>
          </p:cNvPr>
          <p:cNvSpPr>
            <a:spLocks noGrp="1"/>
          </p:cNvSpPr>
          <p:nvPr>
            <p:ph type="title"/>
          </p:nvPr>
        </p:nvSpPr>
        <p:spPr>
          <a:xfrm>
            <a:off x="1137034" y="609599"/>
            <a:ext cx="5338194" cy="1322888"/>
          </a:xfrm>
        </p:spPr>
        <p:txBody>
          <a:bodyPr>
            <a:normAutofit/>
          </a:bodyPr>
          <a:lstStyle/>
          <a:p>
            <a:r>
              <a:rPr lang="en-US" b="1">
                <a:ea typeface="+mj-lt"/>
                <a:cs typeface="+mj-lt"/>
              </a:rPr>
              <a:t>Exploratory Data Analysis (EDA)</a:t>
            </a:r>
          </a:p>
        </p:txBody>
      </p:sp>
      <p:sp>
        <p:nvSpPr>
          <p:cNvPr id="3" name="Content Placeholder 2">
            <a:extLst>
              <a:ext uri="{FF2B5EF4-FFF2-40B4-BE49-F238E27FC236}">
                <a16:creationId xmlns:a16="http://schemas.microsoft.com/office/drawing/2014/main" id="{12E88AE4-8150-2ADA-252C-DF5EF1DD2056}"/>
              </a:ext>
            </a:extLst>
          </p:cNvPr>
          <p:cNvSpPr>
            <a:spLocks noGrp="1"/>
          </p:cNvSpPr>
          <p:nvPr>
            <p:ph idx="1"/>
          </p:nvPr>
        </p:nvSpPr>
        <p:spPr>
          <a:xfrm>
            <a:off x="1137034" y="2194101"/>
            <a:ext cx="4742771" cy="3983415"/>
          </a:xfrm>
        </p:spPr>
        <p:txBody>
          <a:bodyPr vert="horz" lIns="91440" tIns="45720" rIns="91440" bIns="45720" rtlCol="0">
            <a:normAutofit/>
          </a:bodyPr>
          <a:lstStyle/>
          <a:p>
            <a:r>
              <a:rPr lang="en-US" sz="1400" b="1" dirty="0"/>
              <a:t>Class Imbalance</a:t>
            </a:r>
            <a:r>
              <a:rPr lang="en-US" sz="1400" dirty="0"/>
              <a:t>: The dataset exhibits a significant class imbalance, with the positive class (1) being more prevalent than the negative class (0). This imbalance can impact model performance and evaluation metrics.</a:t>
            </a:r>
          </a:p>
          <a:p>
            <a:r>
              <a:rPr lang="en-US" sz="1400" b="1" dirty="0"/>
              <a:t>Model Bias</a:t>
            </a:r>
            <a:r>
              <a:rPr lang="en-US" sz="1400" dirty="0"/>
              <a:t>: There's a potential risk of the model becoming biased towards predicting the majority class (1). This can lead to inaccurate predictions for the minority class.</a:t>
            </a:r>
          </a:p>
          <a:p>
            <a:r>
              <a:rPr lang="en-US" sz="1400" b="1" dirty="0"/>
              <a:t>Evaluation Metrics</a:t>
            </a:r>
            <a:r>
              <a:rPr lang="en-US" sz="1400" dirty="0"/>
              <a:t>: Standard accuracy might not be a reliable metric due to the class imbalance. Precision, recall, F1-score are more suitable for evaluating model performance.</a:t>
            </a:r>
          </a:p>
          <a:p>
            <a:r>
              <a:rPr lang="en-US" sz="1400" b="1" dirty="0"/>
              <a:t>Imbalanced Dataset Handling Techniques</a:t>
            </a:r>
            <a:r>
              <a:rPr lang="en-US" sz="1400" dirty="0"/>
              <a:t>: Explore various techniques like SMOTE, ADASYN, or cost-sensitive learning to mitigate the impact of class imbalance.</a:t>
            </a:r>
          </a:p>
        </p:txBody>
      </p:sp>
      <p:pic>
        <p:nvPicPr>
          <p:cNvPr id="7" name="Picture 6">
            <a:extLst>
              <a:ext uri="{FF2B5EF4-FFF2-40B4-BE49-F238E27FC236}">
                <a16:creationId xmlns:a16="http://schemas.microsoft.com/office/drawing/2014/main" id="{099B2DDC-3B5D-2291-F18E-F2B5A305298F}"/>
              </a:ext>
            </a:extLst>
          </p:cNvPr>
          <p:cNvPicPr>
            <a:picLocks noChangeAspect="1"/>
          </p:cNvPicPr>
          <p:nvPr/>
        </p:nvPicPr>
        <p:blipFill>
          <a:blip r:embed="rId2"/>
          <a:stretch>
            <a:fillRect/>
          </a:stretch>
        </p:blipFill>
        <p:spPr>
          <a:xfrm>
            <a:off x="8073487" y="309815"/>
            <a:ext cx="3284025" cy="3276316"/>
          </a:xfrm>
          <a:prstGeom prst="rect">
            <a:avLst/>
          </a:prstGeom>
        </p:spPr>
      </p:pic>
      <p:pic>
        <p:nvPicPr>
          <p:cNvPr id="5" name="Picture 4">
            <a:extLst>
              <a:ext uri="{FF2B5EF4-FFF2-40B4-BE49-F238E27FC236}">
                <a16:creationId xmlns:a16="http://schemas.microsoft.com/office/drawing/2014/main" id="{192DE4E4-7AD0-9DC7-D99D-89865117BAEE}"/>
              </a:ext>
            </a:extLst>
          </p:cNvPr>
          <p:cNvPicPr>
            <a:picLocks noChangeAspect="1"/>
          </p:cNvPicPr>
          <p:nvPr/>
        </p:nvPicPr>
        <p:blipFill>
          <a:blip r:embed="rId3"/>
          <a:stretch>
            <a:fillRect/>
          </a:stretch>
        </p:blipFill>
        <p:spPr>
          <a:xfrm>
            <a:off x="7016839" y="3429000"/>
            <a:ext cx="4873728" cy="3119185"/>
          </a:xfrm>
          <a:prstGeom prst="rect">
            <a:avLst/>
          </a:prstGeom>
        </p:spPr>
      </p:pic>
      <p:sp>
        <p:nvSpPr>
          <p:cNvPr id="4" name="Slide Number Placeholder 3">
            <a:extLst>
              <a:ext uri="{FF2B5EF4-FFF2-40B4-BE49-F238E27FC236}">
                <a16:creationId xmlns:a16="http://schemas.microsoft.com/office/drawing/2014/main" id="{CD1F0804-8148-F871-89F2-84769D8EA2CF}"/>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733544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62333002-E4EE-5075-BB0B-26EF4E5A2CA2}"/>
              </a:ext>
            </a:extLst>
          </p:cNvPr>
          <p:cNvPicPr>
            <a:picLocks noChangeAspect="1"/>
          </p:cNvPicPr>
          <p:nvPr/>
        </p:nvPicPr>
        <p:blipFill>
          <a:blip r:embed="rId2"/>
          <a:srcRect b="12530"/>
          <a:stretch/>
        </p:blipFill>
        <p:spPr>
          <a:xfrm>
            <a:off x="-1" y="-2"/>
            <a:ext cx="5410198" cy="6858002"/>
          </a:xfrm>
          <a:prstGeom prst="rect">
            <a:avLst/>
          </a:prstGeom>
        </p:spPr>
      </p:pic>
      <p:sp>
        <p:nvSpPr>
          <p:cNvPr id="20" name="Rectangle 19">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30E40-02A7-4D5C-4169-4EC80A58828A}"/>
              </a:ext>
            </a:extLst>
          </p:cNvPr>
          <p:cNvSpPr>
            <a:spLocks noGrp="1"/>
          </p:cNvSpPr>
          <p:nvPr>
            <p:ph type="title"/>
          </p:nvPr>
        </p:nvSpPr>
        <p:spPr>
          <a:xfrm>
            <a:off x="6746000" y="1253266"/>
            <a:ext cx="4110197" cy="907199"/>
          </a:xfrm>
        </p:spPr>
        <p:txBody>
          <a:bodyPr anchor="b">
            <a:normAutofit/>
          </a:bodyPr>
          <a:lstStyle/>
          <a:p>
            <a:pPr algn="ctr"/>
            <a:r>
              <a:rPr lang="en-US" sz="3200" b="1">
                <a:solidFill>
                  <a:schemeClr val="tx1">
                    <a:lumMod val="65000"/>
                    <a:lumOff val="35000"/>
                  </a:schemeClr>
                </a:solidFill>
                <a:ea typeface="+mj-lt"/>
                <a:cs typeface="+mj-lt"/>
              </a:rPr>
              <a:t>Univariate Analysis</a:t>
            </a:r>
          </a:p>
        </p:txBody>
      </p:sp>
      <p:sp>
        <p:nvSpPr>
          <p:cNvPr id="3" name="Content Placeholder 2">
            <a:extLst>
              <a:ext uri="{FF2B5EF4-FFF2-40B4-BE49-F238E27FC236}">
                <a16:creationId xmlns:a16="http://schemas.microsoft.com/office/drawing/2014/main" id="{12E88AE4-8150-2ADA-252C-DF5EF1DD2056}"/>
              </a:ext>
            </a:extLst>
          </p:cNvPr>
          <p:cNvSpPr>
            <a:spLocks noGrp="1"/>
          </p:cNvSpPr>
          <p:nvPr>
            <p:ph idx="1"/>
          </p:nvPr>
        </p:nvSpPr>
        <p:spPr>
          <a:xfrm>
            <a:off x="6746001" y="2458095"/>
            <a:ext cx="4110198" cy="3075480"/>
          </a:xfrm>
        </p:spPr>
        <p:txBody>
          <a:bodyPr vert="horz" lIns="91440" tIns="45720" rIns="91440" bIns="45720" rtlCol="0" anchor="t">
            <a:normAutofit/>
          </a:bodyPr>
          <a:lstStyle/>
          <a:p>
            <a:r>
              <a:rPr lang="en-US" sz="2000" b="1" dirty="0">
                <a:solidFill>
                  <a:schemeClr val="tx1">
                    <a:lumMod val="65000"/>
                    <a:lumOff val="35000"/>
                  </a:schemeClr>
                </a:solidFill>
                <a:ea typeface="+mn-lt"/>
                <a:cs typeface="+mn-lt"/>
              </a:rPr>
              <a:t>From the graph strong relationship is found between the variables</a:t>
            </a:r>
          </a:p>
          <a:p>
            <a:r>
              <a:rPr lang="en-US" sz="2000" b="1" dirty="0">
                <a:solidFill>
                  <a:schemeClr val="tx1">
                    <a:lumMod val="65000"/>
                    <a:lumOff val="35000"/>
                  </a:schemeClr>
                </a:solidFill>
                <a:ea typeface="+mn-lt"/>
                <a:cs typeface="+mn-lt"/>
              </a:rPr>
              <a:t>We can clarify it by using correlation matrix.</a:t>
            </a:r>
            <a:endParaRPr lang="en-US" sz="2000"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FFE797BD-AAFF-1918-185A-6D10E253042C}"/>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234640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30E40-02A7-4D5C-4169-4EC80A58828A}"/>
              </a:ext>
            </a:extLst>
          </p:cNvPr>
          <p:cNvSpPr>
            <a:spLocks noGrp="1"/>
          </p:cNvSpPr>
          <p:nvPr>
            <p:ph type="title"/>
          </p:nvPr>
        </p:nvSpPr>
        <p:spPr>
          <a:xfrm>
            <a:off x="630936" y="639520"/>
            <a:ext cx="3429000" cy="1719072"/>
          </a:xfrm>
        </p:spPr>
        <p:txBody>
          <a:bodyPr anchor="b">
            <a:normAutofit fontScale="90000"/>
          </a:bodyPr>
          <a:lstStyle/>
          <a:p>
            <a:r>
              <a:rPr lang="en-US" sz="5400" b="1" dirty="0">
                <a:ea typeface="+mj-lt"/>
                <a:cs typeface="+mj-lt"/>
              </a:rPr>
              <a:t>Plotting correlation matrix</a:t>
            </a:r>
          </a:p>
        </p:txBody>
      </p:sp>
      <p:sp>
        <p:nvSpPr>
          <p:cNvPr id="2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E88AE4-8150-2ADA-252C-DF5EF1DD2056}"/>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1800" b="1" dirty="0">
                <a:ea typeface="+mn-lt"/>
                <a:cs typeface="+mn-lt"/>
              </a:rPr>
              <a:t>Positive</a:t>
            </a:r>
            <a:r>
              <a:rPr lang="en-US" sz="1800" dirty="0">
                <a:ea typeface="+mn-lt"/>
                <a:cs typeface="+mn-lt"/>
              </a:rPr>
              <a:t>: Humidity and Pressure are the highest positive correlation to Target Variable</a:t>
            </a:r>
          </a:p>
          <a:p>
            <a:r>
              <a:rPr lang="en-US" sz="1800" b="1" dirty="0">
                <a:ea typeface="+mn-lt"/>
                <a:cs typeface="+mn-lt"/>
              </a:rPr>
              <a:t>Negative</a:t>
            </a:r>
            <a:r>
              <a:rPr lang="en-US" sz="1800" dirty="0">
                <a:ea typeface="+mn-lt"/>
                <a:cs typeface="+mn-lt"/>
              </a:rPr>
              <a:t>: Temperature TVOC are the highest negative correlation to Target </a:t>
            </a:r>
            <a:r>
              <a:rPr lang="en-US" sz="1800" dirty="0" err="1">
                <a:ea typeface="+mn-lt"/>
                <a:cs typeface="+mn-lt"/>
              </a:rPr>
              <a:t>Varible</a:t>
            </a:r>
            <a:endParaRPr lang="en-US" sz="1800" dirty="0"/>
          </a:p>
        </p:txBody>
      </p:sp>
      <p:pic>
        <p:nvPicPr>
          <p:cNvPr id="6" name="Picture 5">
            <a:extLst>
              <a:ext uri="{FF2B5EF4-FFF2-40B4-BE49-F238E27FC236}">
                <a16:creationId xmlns:a16="http://schemas.microsoft.com/office/drawing/2014/main" id="{06CF898F-8B7B-AB8B-82FC-40FDB346DF77}"/>
              </a:ext>
            </a:extLst>
          </p:cNvPr>
          <p:cNvPicPr>
            <a:picLocks noChangeAspect="1"/>
          </p:cNvPicPr>
          <p:nvPr/>
        </p:nvPicPr>
        <p:blipFill>
          <a:blip r:embed="rId2"/>
          <a:stretch>
            <a:fillRect/>
          </a:stretch>
        </p:blipFill>
        <p:spPr>
          <a:xfrm>
            <a:off x="4654296" y="778770"/>
            <a:ext cx="6903720" cy="5300459"/>
          </a:xfrm>
          <a:prstGeom prst="rect">
            <a:avLst/>
          </a:prstGeom>
        </p:spPr>
      </p:pic>
      <p:sp>
        <p:nvSpPr>
          <p:cNvPr id="4" name="Slide Number Placeholder 3">
            <a:extLst>
              <a:ext uri="{FF2B5EF4-FFF2-40B4-BE49-F238E27FC236}">
                <a16:creationId xmlns:a16="http://schemas.microsoft.com/office/drawing/2014/main" id="{973BBB2F-8C98-B69F-F934-F21EF8CF2432}"/>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975761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3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Freeform: Shape 3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ABA0A4-042A-9419-C2B3-43C0A955E6C3}"/>
              </a:ext>
            </a:extLst>
          </p:cNvPr>
          <p:cNvSpPr>
            <a:spLocks noGrp="1"/>
          </p:cNvSpPr>
          <p:nvPr>
            <p:ph type="title"/>
          </p:nvPr>
        </p:nvSpPr>
        <p:spPr>
          <a:xfrm>
            <a:off x="371094" y="1161288"/>
            <a:ext cx="3438144" cy="1239012"/>
          </a:xfrm>
        </p:spPr>
        <p:txBody>
          <a:bodyPr anchor="ctr">
            <a:normAutofit/>
          </a:bodyPr>
          <a:lstStyle/>
          <a:p>
            <a:r>
              <a:rPr lang="en-US" sz="2800" b="1">
                <a:ea typeface="+mj-lt"/>
                <a:cs typeface="+mj-lt"/>
              </a:rPr>
              <a:t>Bivariate Analysis</a:t>
            </a:r>
            <a:endParaRPr lang="en-US" sz="2800" b="1"/>
          </a:p>
        </p:txBody>
      </p:sp>
      <p:sp>
        <p:nvSpPr>
          <p:cNvPr id="41" name="Rectangle 4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33E737-7E28-24C8-EB39-A1D56D161D14}"/>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dirty="0"/>
              <a:t>At different temperatures Fire may have higher density over No Fire</a:t>
            </a:r>
          </a:p>
          <a:p>
            <a:r>
              <a:rPr lang="en-US" sz="1700" dirty="0"/>
              <a:t>Humidity and Pressure seems to seen more when there’s a fire</a:t>
            </a:r>
          </a:p>
        </p:txBody>
      </p:sp>
      <p:pic>
        <p:nvPicPr>
          <p:cNvPr id="6" name="Picture 5" descr="A group of graphs showing different types of data&#10;&#10;Description automatically generated">
            <a:extLst>
              <a:ext uri="{FF2B5EF4-FFF2-40B4-BE49-F238E27FC236}">
                <a16:creationId xmlns:a16="http://schemas.microsoft.com/office/drawing/2014/main" id="{60BF0286-3B4E-EC7B-115B-A8A10ADFDD68}"/>
              </a:ext>
            </a:extLst>
          </p:cNvPr>
          <p:cNvPicPr>
            <a:picLocks noChangeAspect="1"/>
          </p:cNvPicPr>
          <p:nvPr/>
        </p:nvPicPr>
        <p:blipFill>
          <a:blip r:embed="rId2"/>
          <a:stretch>
            <a:fillRect/>
          </a:stretch>
        </p:blipFill>
        <p:spPr>
          <a:xfrm>
            <a:off x="4698750" y="925846"/>
            <a:ext cx="7281904" cy="5006308"/>
          </a:xfrm>
          <a:prstGeom prst="rect">
            <a:avLst/>
          </a:prstGeom>
        </p:spPr>
      </p:pic>
      <p:sp>
        <p:nvSpPr>
          <p:cNvPr id="4" name="Slide Number Placeholder 3">
            <a:extLst>
              <a:ext uri="{FF2B5EF4-FFF2-40B4-BE49-F238E27FC236}">
                <a16:creationId xmlns:a16="http://schemas.microsoft.com/office/drawing/2014/main" id="{14FFF201-1BF3-8494-B7E2-49A433D06944}"/>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709572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F1018-D466-E39E-CAA1-864BBF9CB723}"/>
              </a:ext>
            </a:extLst>
          </p:cNvPr>
          <p:cNvSpPr>
            <a:spLocks noGrp="1"/>
          </p:cNvSpPr>
          <p:nvPr>
            <p:ph type="title"/>
          </p:nvPr>
        </p:nvSpPr>
        <p:spPr>
          <a:xfrm>
            <a:off x="1180947" y="631602"/>
            <a:ext cx="9829800" cy="1325880"/>
          </a:xfrm>
        </p:spPr>
        <p:txBody>
          <a:bodyPr anchor="b">
            <a:normAutofit/>
          </a:bodyPr>
          <a:lstStyle/>
          <a:p>
            <a:pPr algn="ctr"/>
            <a:r>
              <a:rPr lang="en-US" sz="3600" b="1" dirty="0">
                <a:solidFill>
                  <a:schemeClr val="tx2"/>
                </a:solidFill>
                <a:ea typeface="+mj-lt"/>
                <a:cs typeface="+mj-lt"/>
              </a:rPr>
              <a:t>Total volatile compounds</a:t>
            </a:r>
          </a:p>
        </p:txBody>
      </p:sp>
      <p:grpSp>
        <p:nvGrpSpPr>
          <p:cNvPr id="39" name="Group 38">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40" name="Freeform: Shape 39">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AE287D6-FD3E-3EBB-B30B-19BF602C327C}"/>
              </a:ext>
            </a:extLst>
          </p:cNvPr>
          <p:cNvSpPr>
            <a:spLocks noGrp="1"/>
          </p:cNvSpPr>
          <p:nvPr>
            <p:ph idx="1"/>
          </p:nvPr>
        </p:nvSpPr>
        <p:spPr>
          <a:xfrm>
            <a:off x="804672" y="2827419"/>
            <a:ext cx="4226447" cy="3227626"/>
          </a:xfrm>
        </p:spPr>
        <p:txBody>
          <a:bodyPr vert="horz" lIns="91440" tIns="45720" rIns="91440" bIns="45720" rtlCol="0" anchor="ctr">
            <a:normAutofit/>
          </a:bodyPr>
          <a:lstStyle/>
          <a:p>
            <a:r>
              <a:rPr lang="en-US" sz="1800" dirty="0">
                <a:solidFill>
                  <a:schemeClr val="tx2"/>
                </a:solidFill>
                <a:ea typeface="+mn-lt"/>
                <a:cs typeface="+mn-lt"/>
              </a:rPr>
              <a:t>From visualization of the graph, it can be analyzed that density of fire is are highest when Total Volatile Organic Compounds concentration is about 1000 to 1500 and at higher concentration of TVOC spread of density of yes fire and no fire is almost same</a:t>
            </a:r>
            <a:endParaRPr lang="en-US" sz="1800" dirty="0">
              <a:solidFill>
                <a:schemeClr val="tx2"/>
              </a:solidFill>
            </a:endParaRPr>
          </a:p>
        </p:txBody>
      </p:sp>
      <p:grpSp>
        <p:nvGrpSpPr>
          <p:cNvPr id="45" name="Group 44">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46" name="Freeform: Shape 45">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9" name="Freeform: Shape 48">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graph showing a number of objects&#10;&#10;Description automatically generated with medium confidence">
            <a:extLst>
              <a:ext uri="{FF2B5EF4-FFF2-40B4-BE49-F238E27FC236}">
                <a16:creationId xmlns:a16="http://schemas.microsoft.com/office/drawing/2014/main" id="{B1CA25F8-B04C-52A9-1B6C-7AF7F98AA2A5}"/>
              </a:ext>
            </a:extLst>
          </p:cNvPr>
          <p:cNvPicPr>
            <a:picLocks noChangeAspect="1"/>
          </p:cNvPicPr>
          <p:nvPr/>
        </p:nvPicPr>
        <p:blipFill>
          <a:blip r:embed="rId2"/>
          <a:stretch>
            <a:fillRect/>
          </a:stretch>
        </p:blipFill>
        <p:spPr>
          <a:xfrm>
            <a:off x="5034978" y="2327700"/>
            <a:ext cx="6857854" cy="4114711"/>
          </a:xfrm>
          <a:prstGeom prst="rect">
            <a:avLst/>
          </a:prstGeom>
        </p:spPr>
      </p:pic>
      <p:sp>
        <p:nvSpPr>
          <p:cNvPr id="4" name="Slide Number Placeholder 3">
            <a:extLst>
              <a:ext uri="{FF2B5EF4-FFF2-40B4-BE49-F238E27FC236}">
                <a16:creationId xmlns:a16="http://schemas.microsoft.com/office/drawing/2014/main" id="{B2F0D6D4-E2D6-C82C-8986-77563400B987}"/>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783524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DF1018-D466-E39E-CAA1-864BBF9CB723}"/>
              </a:ext>
            </a:extLst>
          </p:cNvPr>
          <p:cNvSpPr>
            <a:spLocks noGrp="1"/>
          </p:cNvSpPr>
          <p:nvPr>
            <p:ph type="title"/>
          </p:nvPr>
        </p:nvSpPr>
        <p:spPr>
          <a:xfrm>
            <a:off x="477980" y="1122363"/>
            <a:ext cx="4226099"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Avg. Concentrations</a:t>
            </a:r>
          </a:p>
        </p:txBody>
      </p:sp>
      <p:sp>
        <p:nvSpPr>
          <p:cNvPr id="3" name="Content Placeholder 2">
            <a:extLst>
              <a:ext uri="{FF2B5EF4-FFF2-40B4-BE49-F238E27FC236}">
                <a16:creationId xmlns:a16="http://schemas.microsoft.com/office/drawing/2014/main" id="{4AE287D6-FD3E-3EBB-B30B-19BF602C327C}"/>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kern="1200" dirty="0">
                <a:solidFill>
                  <a:schemeClr val="tx1"/>
                </a:solidFill>
                <a:latin typeface="+mn-lt"/>
                <a:ea typeface="+mn-ea"/>
                <a:cs typeface="+mn-cs"/>
              </a:rPr>
              <a:t>During no fire cases average value of concentration of PMs, NCs and eCO2 are high.</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33FC0BF-4A98-4C7B-73C0-3C86870322D3}"/>
              </a:ext>
            </a:extLst>
          </p:cNvPr>
          <p:cNvPicPr>
            <a:picLocks noChangeAspect="1"/>
          </p:cNvPicPr>
          <p:nvPr/>
        </p:nvPicPr>
        <p:blipFill>
          <a:blip r:embed="rId2"/>
          <a:stretch>
            <a:fillRect/>
          </a:stretch>
        </p:blipFill>
        <p:spPr>
          <a:xfrm>
            <a:off x="5414356" y="1001294"/>
            <a:ext cx="6408836" cy="4704160"/>
          </a:xfrm>
          <a:prstGeom prst="rect">
            <a:avLst/>
          </a:prstGeom>
        </p:spPr>
      </p:pic>
      <p:sp>
        <p:nvSpPr>
          <p:cNvPr id="4" name="Slide Number Placeholder 3">
            <a:extLst>
              <a:ext uri="{FF2B5EF4-FFF2-40B4-BE49-F238E27FC236}">
                <a16:creationId xmlns:a16="http://schemas.microsoft.com/office/drawing/2014/main" id="{9C61797F-1142-DD9A-900E-29A76462F343}"/>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866880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400" b="1"/>
              <a:t>Creating categorical features</a:t>
            </a:r>
          </a:p>
        </p:txBody>
      </p:sp>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1113809" y="1016076"/>
            <a:ext cx="4900143" cy="1709849"/>
          </a:xfrm>
        </p:spPr>
        <p:txBody>
          <a:bodyPr vert="horz" lIns="91440" tIns="45720" rIns="91440" bIns="45720" rtlCol="0" anchor="b">
            <a:normAutofit/>
          </a:bodyPr>
          <a:lstStyle/>
          <a:p>
            <a:pPr marL="0" indent="0">
              <a:buNone/>
            </a:pPr>
            <a:r>
              <a:rPr lang="en-US" sz="2000"/>
              <a:t>These 2 function will be used to categorize temperature and humidity feature.</a:t>
            </a:r>
          </a:p>
        </p:txBody>
      </p:sp>
      <p:grpSp>
        <p:nvGrpSpPr>
          <p:cNvPr id="18" name="Group 1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8BB7199-E00D-8569-2207-09C1B08A2027}"/>
              </a:ext>
            </a:extLst>
          </p:cNvPr>
          <p:cNvPicPr>
            <a:picLocks noChangeAspect="1"/>
          </p:cNvPicPr>
          <p:nvPr/>
        </p:nvPicPr>
        <p:blipFill>
          <a:blip r:embed="rId2"/>
          <a:stretch>
            <a:fillRect/>
          </a:stretch>
        </p:blipFill>
        <p:spPr>
          <a:xfrm>
            <a:off x="7114162" y="525512"/>
            <a:ext cx="4324849" cy="2444479"/>
          </a:xfrm>
          <a:prstGeom prst="rect">
            <a:avLst/>
          </a:prstGeom>
        </p:spPr>
      </p:pic>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7C74179-B289-4135-25A2-A42A7A03C3C8}"/>
              </a:ext>
            </a:extLst>
          </p:cNvPr>
          <p:cNvPicPr>
            <a:picLocks noChangeAspect="1"/>
          </p:cNvPicPr>
          <p:nvPr/>
        </p:nvPicPr>
        <p:blipFill>
          <a:blip r:embed="rId3"/>
          <a:stretch>
            <a:fillRect/>
          </a:stretch>
        </p:blipFill>
        <p:spPr>
          <a:xfrm>
            <a:off x="7114162" y="4002755"/>
            <a:ext cx="4324849" cy="1898956"/>
          </a:xfrm>
          <a:prstGeom prst="rect">
            <a:avLst/>
          </a:prstGeom>
        </p:spPr>
      </p:pic>
      <p:sp>
        <p:nvSpPr>
          <p:cNvPr id="4" name="Slide Number Placeholder 3">
            <a:extLst>
              <a:ext uri="{FF2B5EF4-FFF2-40B4-BE49-F238E27FC236}">
                <a16:creationId xmlns:a16="http://schemas.microsoft.com/office/drawing/2014/main" id="{5D8FEDD1-9835-DCEE-3300-55AFDD05C233}"/>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2382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818984" y="4230093"/>
            <a:ext cx="4150581" cy="1800165"/>
          </a:xfrm>
        </p:spPr>
        <p:txBody>
          <a:bodyPr anchor="t">
            <a:normAutofit/>
          </a:bodyPr>
          <a:lstStyle/>
          <a:p>
            <a:pPr algn="r"/>
            <a:r>
              <a:rPr lang="en-US" sz="4000" b="1">
                <a:ea typeface="+mj-lt"/>
                <a:cs typeface="+mj-lt"/>
              </a:rPr>
              <a:t>Insights</a:t>
            </a:r>
            <a:endParaRPr lang="en-US" sz="4000" b="1"/>
          </a:p>
        </p:txBody>
      </p:sp>
      <p:pic>
        <p:nvPicPr>
          <p:cNvPr id="6" name="Picture 5">
            <a:extLst>
              <a:ext uri="{FF2B5EF4-FFF2-40B4-BE49-F238E27FC236}">
                <a16:creationId xmlns:a16="http://schemas.microsoft.com/office/drawing/2014/main" id="{E76AD434-5B4C-2AEC-FB18-0B8E878F18BB}"/>
              </a:ext>
            </a:extLst>
          </p:cNvPr>
          <p:cNvPicPr>
            <a:picLocks noChangeAspect="1"/>
          </p:cNvPicPr>
          <p:nvPr/>
        </p:nvPicPr>
        <p:blipFill>
          <a:blip r:embed="rId2"/>
          <a:stretch>
            <a:fillRect/>
          </a:stretch>
        </p:blipFill>
        <p:spPr>
          <a:xfrm>
            <a:off x="1190302" y="457200"/>
            <a:ext cx="9872358" cy="3455325"/>
          </a:xfrm>
          <a:prstGeom prst="rect">
            <a:avLst/>
          </a:prstGeom>
        </p:spPr>
      </p:pic>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5246415" y="4230094"/>
            <a:ext cx="6235268" cy="1800164"/>
          </a:xfrm>
        </p:spPr>
        <p:txBody>
          <a:bodyPr vert="horz" lIns="91440" tIns="45720" rIns="91440" bIns="45720" rtlCol="0" anchor="t">
            <a:normAutofit/>
          </a:bodyPr>
          <a:lstStyle/>
          <a:p>
            <a:r>
              <a:rPr lang="en-US" sz="2000" dirty="0">
                <a:ea typeface="+mn-lt"/>
                <a:cs typeface="+mn-lt"/>
              </a:rPr>
              <a:t>The majority of data points fall within the "</a:t>
            </a:r>
            <a:r>
              <a:rPr lang="en-US" sz="2000" b="1" dirty="0">
                <a:ea typeface="+mn-lt"/>
                <a:cs typeface="+mn-lt"/>
              </a:rPr>
              <a:t>high</a:t>
            </a:r>
            <a:r>
              <a:rPr lang="en-US" sz="2000" dirty="0">
                <a:ea typeface="+mn-lt"/>
                <a:cs typeface="+mn-lt"/>
              </a:rPr>
              <a:t>" temperature category.</a:t>
            </a:r>
          </a:p>
          <a:p>
            <a:r>
              <a:rPr lang="en-US" sz="2000" dirty="0">
                <a:ea typeface="+mn-lt"/>
                <a:cs typeface="+mn-lt"/>
              </a:rPr>
              <a:t>The relatively low frequencies of "</a:t>
            </a:r>
            <a:r>
              <a:rPr lang="en-US" sz="2000" b="1" dirty="0">
                <a:ea typeface="+mn-lt"/>
                <a:cs typeface="+mn-lt"/>
              </a:rPr>
              <a:t>low</a:t>
            </a:r>
            <a:r>
              <a:rPr lang="en-US" sz="2000" dirty="0">
                <a:ea typeface="+mn-lt"/>
                <a:cs typeface="+mn-lt"/>
              </a:rPr>
              <a:t>" and "</a:t>
            </a:r>
            <a:r>
              <a:rPr lang="en-US" sz="2000" b="1" dirty="0">
                <a:ea typeface="+mn-lt"/>
                <a:cs typeface="+mn-lt"/>
              </a:rPr>
              <a:t>high</a:t>
            </a:r>
            <a:r>
              <a:rPr lang="en-US" sz="2000" dirty="0">
                <a:ea typeface="+mn-lt"/>
                <a:cs typeface="+mn-lt"/>
              </a:rPr>
              <a:t>" categories suggest limited representation of extreme humidity conditions in the dataset.</a:t>
            </a:r>
            <a:endParaRPr lang="en-US" sz="2000" dirty="0"/>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82F858E-5B04-F4E3-2608-CD55668D5A9E}"/>
              </a:ext>
            </a:extLst>
          </p:cNvPr>
          <p:cNvSpPr>
            <a:spLocks noGrp="1"/>
          </p:cNvSpPr>
          <p:nvPr>
            <p:ph type="sldNum" sz="quarter" idx="12"/>
          </p:nvPr>
        </p:nvSpPr>
        <p:spPr/>
        <p:txBody>
          <a:bodyPr/>
          <a:lstStyle/>
          <a:p>
            <a:fld id="{330EA680-D336-4FF7-8B7A-9848BB0A1C32}" type="slidenum">
              <a:rPr lang="en-US"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834178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445273" y="98176"/>
            <a:ext cx="10908527" cy="1325563"/>
          </a:xfrm>
        </p:spPr>
        <p:txBody>
          <a:bodyPr>
            <a:normAutofit/>
          </a:bodyPr>
          <a:lstStyle/>
          <a:p>
            <a:pPr marL="0" indent="0">
              <a:buNone/>
            </a:pPr>
            <a:r>
              <a:rPr lang="en-US" b="1" dirty="0">
                <a:ea typeface="+mn-lt"/>
                <a:cs typeface="+mn-lt"/>
              </a:rPr>
              <a:t>                              vs</a:t>
            </a:r>
            <a:endParaRPr lang="en-US" dirty="0"/>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31363FF3-6E16-9087-50E3-5F64EBABBB9F}"/>
              </a:ext>
            </a:extLst>
          </p:cNvPr>
          <p:cNvSpPr>
            <a:spLocks noGrp="1"/>
          </p:cNvSpPr>
          <p:nvPr>
            <p:ph type="sldNum" sz="quarter" idx="12"/>
          </p:nvPr>
        </p:nvSpPr>
        <p:spPr/>
        <p:txBody>
          <a:bodyPr/>
          <a:lstStyle/>
          <a:p>
            <a:fld id="{330EA680-D336-4FF7-8B7A-9848BB0A1C32}" type="slidenum">
              <a:rPr lang="en-US" smtClean="0"/>
              <a:t>18</a:t>
            </a:fld>
            <a:endParaRPr lang="en-US"/>
          </a:p>
        </p:txBody>
      </p:sp>
      <p:graphicFrame>
        <p:nvGraphicFramePr>
          <p:cNvPr id="7" name="Table 6">
            <a:extLst>
              <a:ext uri="{FF2B5EF4-FFF2-40B4-BE49-F238E27FC236}">
                <a16:creationId xmlns:a16="http://schemas.microsoft.com/office/drawing/2014/main" id="{0801ED07-8CC9-6C54-E1F7-9727F9D5BE05}"/>
              </a:ext>
            </a:extLst>
          </p:cNvPr>
          <p:cNvGraphicFramePr>
            <a:graphicFrameLocks noGrp="1"/>
          </p:cNvGraphicFramePr>
          <p:nvPr>
            <p:extLst>
              <p:ext uri="{D42A27DB-BD31-4B8C-83A1-F6EECF244321}">
                <p14:modId xmlns:p14="http://schemas.microsoft.com/office/powerpoint/2010/main" val="1225986679"/>
              </p:ext>
            </p:extLst>
          </p:nvPr>
        </p:nvGraphicFramePr>
        <p:xfrm>
          <a:off x="2699316" y="1302011"/>
          <a:ext cx="8127999" cy="5190133"/>
        </p:xfrm>
        <a:graphic>
          <a:graphicData uri="http://schemas.openxmlformats.org/drawingml/2006/table">
            <a:tbl>
              <a:tblPr firstRow="1" bandRow="1">
                <a:tableStyleId>{5C22544A-7EE6-4342-B048-85BDC9FD1C3A}</a:tableStyleId>
              </a:tblPr>
              <a:tblGrid>
                <a:gridCol w="1437024">
                  <a:extLst>
                    <a:ext uri="{9D8B030D-6E8A-4147-A177-3AD203B41FA5}">
                      <a16:colId xmlns:a16="http://schemas.microsoft.com/office/drawing/2014/main" val="2511666265"/>
                    </a:ext>
                  </a:extLst>
                </a:gridCol>
                <a:gridCol w="3156668">
                  <a:extLst>
                    <a:ext uri="{9D8B030D-6E8A-4147-A177-3AD203B41FA5}">
                      <a16:colId xmlns:a16="http://schemas.microsoft.com/office/drawing/2014/main" val="4291994669"/>
                    </a:ext>
                  </a:extLst>
                </a:gridCol>
                <a:gridCol w="3534307">
                  <a:extLst>
                    <a:ext uri="{9D8B030D-6E8A-4147-A177-3AD203B41FA5}">
                      <a16:colId xmlns:a16="http://schemas.microsoft.com/office/drawing/2014/main" val="3132032969"/>
                    </a:ext>
                  </a:extLst>
                </a:gridCol>
              </a:tblGrid>
              <a:tr h="401722">
                <a:tc>
                  <a:txBody>
                    <a:bodyPr/>
                    <a:lstStyle/>
                    <a:p>
                      <a:r>
                        <a:rPr lang="en-US" sz="1200" dirty="0"/>
                        <a:t>Features</a:t>
                      </a:r>
                    </a:p>
                  </a:txBody>
                  <a:tcPr/>
                </a:tc>
                <a:tc>
                  <a:txBody>
                    <a:bodyPr/>
                    <a:lstStyle/>
                    <a:p>
                      <a:pPr algn="ctr"/>
                      <a:r>
                        <a:rPr lang="en-US" sz="1200" dirty="0"/>
                        <a:t>Amazon </a:t>
                      </a:r>
                      <a:r>
                        <a:rPr lang="en-US" sz="1200" dirty="0" err="1"/>
                        <a:t>SageMaker</a:t>
                      </a:r>
                      <a:endParaRPr lang="en-US" sz="1200" dirty="0"/>
                    </a:p>
                  </a:txBody>
                  <a:tcPr/>
                </a:tc>
                <a:tc>
                  <a:txBody>
                    <a:bodyPr/>
                    <a:lstStyle/>
                    <a:p>
                      <a:pPr algn="ctr"/>
                      <a:r>
                        <a:rPr lang="en-US" sz="1200" dirty="0"/>
                        <a:t>Databricks</a:t>
                      </a:r>
                    </a:p>
                  </a:txBody>
                  <a:tcPr/>
                </a:tc>
                <a:extLst>
                  <a:ext uri="{0D108BD9-81ED-4DB2-BD59-A6C34878D82A}">
                    <a16:rowId xmlns:a16="http://schemas.microsoft.com/office/drawing/2014/main" val="1123733854"/>
                  </a:ext>
                </a:extLst>
              </a:tr>
              <a:tr h="693383">
                <a:tc>
                  <a:txBody>
                    <a:bodyPr/>
                    <a:lstStyle/>
                    <a:p>
                      <a:r>
                        <a:rPr lang="en-US" sz="1200" dirty="0"/>
                        <a:t>Focus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Primarily focused on ML model development, training, and deployment.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Built around big data processing and analytics, with strong capabilities for collaborative work.</a:t>
                      </a:r>
                    </a:p>
                  </a:txBody>
                  <a:tcPr/>
                </a:tc>
                <a:extLst>
                  <a:ext uri="{0D108BD9-81ED-4DB2-BD59-A6C34878D82A}">
                    <a16:rowId xmlns:a16="http://schemas.microsoft.com/office/drawing/2014/main" val="1841722220"/>
                  </a:ext>
                </a:extLst>
              </a:tr>
              <a:tr h="693383">
                <a:tc>
                  <a:txBody>
                    <a:bodyPr/>
                    <a:lstStyle/>
                    <a:p>
                      <a:r>
                        <a:rPr lang="en-US" sz="1200" dirty="0"/>
                        <a:t>Use cases</a:t>
                      </a:r>
                    </a:p>
                  </a:txBody>
                  <a:tcPr anchor="ctr"/>
                </a:tc>
                <a:tc>
                  <a:txBody>
                    <a:bodyPr/>
                    <a:lstStyle/>
                    <a:p>
                      <a:r>
                        <a:rPr lang="en-CA" sz="1200" dirty="0"/>
                        <a:t>Best for end-to-end ML workflows, including data preparation, model building, training, hyperparameter tuning, and deployment</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Ideal for big data processing, ETL (extract, transform, load) workflows, and collaborative data analysis.</a:t>
                      </a:r>
                    </a:p>
                  </a:txBody>
                  <a:tcPr/>
                </a:tc>
                <a:extLst>
                  <a:ext uri="{0D108BD9-81ED-4DB2-BD59-A6C34878D82A}">
                    <a16:rowId xmlns:a16="http://schemas.microsoft.com/office/drawing/2014/main" val="3997040363"/>
                  </a:ext>
                </a:extLst>
              </a:tr>
              <a:tr h="401722">
                <a:tc>
                  <a:txBody>
                    <a:bodyPr/>
                    <a:lstStyle/>
                    <a:p>
                      <a:r>
                        <a:rPr lang="en-CA" sz="1200" dirty="0"/>
                        <a:t>Core Technologies</a:t>
                      </a:r>
                      <a:endParaRPr lang="en-US" sz="12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AWS services</a:t>
                      </a:r>
                    </a:p>
                  </a:txBody>
                  <a:tcPr/>
                </a:tc>
                <a:tc>
                  <a:txBody>
                    <a:bodyPr/>
                    <a:lstStyle/>
                    <a:p>
                      <a:r>
                        <a:rPr lang="en-CA" sz="1200" dirty="0"/>
                        <a:t>Built on top of Apache Spark</a:t>
                      </a:r>
                      <a:endParaRPr lang="en-US" sz="1200" dirty="0"/>
                    </a:p>
                  </a:txBody>
                  <a:tcPr/>
                </a:tc>
                <a:extLst>
                  <a:ext uri="{0D108BD9-81ED-4DB2-BD59-A6C34878D82A}">
                    <a16:rowId xmlns:a16="http://schemas.microsoft.com/office/drawing/2014/main" val="3192594464"/>
                  </a:ext>
                </a:extLst>
              </a:tr>
              <a:tr h="260795">
                <a:tc>
                  <a:txBody>
                    <a:bodyPr/>
                    <a:lstStyle/>
                    <a:p>
                      <a:r>
                        <a:rPr lang="en-CA" sz="1200" dirty="0"/>
                        <a:t>Integration</a:t>
                      </a:r>
                      <a:endParaRPr lang="en-US" sz="1200" dirty="0"/>
                    </a:p>
                  </a:txBody>
                  <a:tcPr anchor="ctr"/>
                </a:tc>
                <a:tc>
                  <a:txBody>
                    <a:bodyPr/>
                    <a:lstStyle/>
                    <a:p>
                      <a:r>
                        <a:rPr lang="en-CA" sz="1200" dirty="0"/>
                        <a:t>AWS services (Lambda, S3, EC2, </a:t>
                      </a:r>
                      <a:r>
                        <a:rPr lang="en-CA" sz="1200" dirty="0" err="1"/>
                        <a:t>etc</a:t>
                      </a:r>
                      <a:r>
                        <a:rPr lang="en-CA" sz="1200" dirty="0"/>
                        <a:t>)</a:t>
                      </a:r>
                      <a:endParaRPr lang="en-US" sz="1200" dirty="0"/>
                    </a:p>
                  </a:txBody>
                  <a:tcPr/>
                </a:tc>
                <a:tc>
                  <a:txBody>
                    <a:bodyPr/>
                    <a:lstStyle/>
                    <a:p>
                      <a:r>
                        <a:rPr lang="en-US" sz="1200" dirty="0"/>
                        <a:t>Big data tools (Spark, Delta Lake, other 3</a:t>
                      </a:r>
                      <a:r>
                        <a:rPr lang="en-US" sz="1200" baseline="30000" dirty="0"/>
                        <a:t>rd</a:t>
                      </a:r>
                      <a:r>
                        <a:rPr lang="en-US" sz="1200" dirty="0"/>
                        <a:t> party)</a:t>
                      </a:r>
                    </a:p>
                  </a:txBody>
                  <a:tcPr/>
                </a:tc>
                <a:extLst>
                  <a:ext uri="{0D108BD9-81ED-4DB2-BD59-A6C34878D82A}">
                    <a16:rowId xmlns:a16="http://schemas.microsoft.com/office/drawing/2014/main" val="3848686073"/>
                  </a:ext>
                </a:extLst>
              </a:tr>
              <a:tr h="543066">
                <a:tc>
                  <a:txBody>
                    <a:bodyPr/>
                    <a:lstStyle/>
                    <a:p>
                      <a:r>
                        <a:rPr lang="en-CA" sz="1200" dirty="0"/>
                        <a:t>Ease of Use</a:t>
                      </a:r>
                      <a:endParaRPr lang="en-US" sz="1200" dirty="0"/>
                    </a:p>
                  </a:txBody>
                  <a:tcPr anchor="ctr"/>
                </a:tc>
                <a:tc>
                  <a:txBody>
                    <a:bodyPr/>
                    <a:lstStyle/>
                    <a:p>
                      <a:r>
                        <a:rPr lang="en-CA" sz="1200" dirty="0"/>
                        <a:t>User-friendly, especially for users familiar with the AWS ecosystem. It provides a lot of automation and managed services.</a:t>
                      </a:r>
                      <a:endParaRPr lang="en-US" sz="1200" dirty="0"/>
                    </a:p>
                  </a:txBody>
                  <a:tcPr/>
                </a:tc>
                <a:tc>
                  <a:txBody>
                    <a:bodyPr/>
                    <a:lstStyle/>
                    <a:p>
                      <a:r>
                        <a:rPr lang="en-CA" sz="1200" dirty="0"/>
                        <a:t>Designed with data scientists and engineers in mind, it offers more flexibility for custom workflows but may require more expertise</a:t>
                      </a:r>
                      <a:endParaRPr lang="en-US" sz="1200" dirty="0"/>
                    </a:p>
                  </a:txBody>
                  <a:tcPr/>
                </a:tc>
                <a:extLst>
                  <a:ext uri="{0D108BD9-81ED-4DB2-BD59-A6C34878D82A}">
                    <a16:rowId xmlns:a16="http://schemas.microsoft.com/office/drawing/2014/main" val="146515507"/>
                  </a:ext>
                </a:extLst>
              </a:tr>
              <a:tr h="276697">
                <a:tc rowSpan="2">
                  <a:txBody>
                    <a:bodyPr/>
                    <a:lstStyle/>
                    <a:p>
                      <a:r>
                        <a:rPr lang="en-CA" sz="1200" dirty="0"/>
                        <a:t>Pricing</a:t>
                      </a:r>
                      <a:endParaRPr lang="en-US" sz="1200" dirty="0"/>
                    </a:p>
                  </a:txBody>
                  <a:tcPr anchor="ctr"/>
                </a:tc>
                <a:tc gridSpan="2">
                  <a:txBody>
                    <a:bodyPr/>
                    <a:lstStyle/>
                    <a:p>
                      <a:pPr algn="ctr"/>
                      <a:r>
                        <a:rPr lang="en-CA" sz="1200" dirty="0"/>
                        <a:t>Based on the use of compute resources</a:t>
                      </a:r>
                      <a:endParaRPr lang="en-US" sz="1200" dirty="0"/>
                    </a:p>
                  </a:txBody>
                  <a:tcPr/>
                </a:tc>
                <a:tc hMerge="1">
                  <a:txBody>
                    <a:bodyPr/>
                    <a:lstStyle/>
                    <a:p>
                      <a:endParaRPr lang="en-US" sz="1200" dirty="0"/>
                    </a:p>
                  </a:txBody>
                  <a:tcPr/>
                </a:tc>
                <a:extLst>
                  <a:ext uri="{0D108BD9-81ED-4DB2-BD59-A6C34878D82A}">
                    <a16:rowId xmlns:a16="http://schemas.microsoft.com/office/drawing/2014/main" val="3396007809"/>
                  </a:ext>
                </a:extLst>
              </a:tr>
              <a:tr h="373712">
                <a:tc vMerge="1">
                  <a:txBody>
                    <a:bodyPr/>
                    <a:lstStyle/>
                    <a:p>
                      <a:endParaRPr lang="en-US" sz="1200" dirty="0"/>
                    </a:p>
                  </a:txBody>
                  <a:tcPr/>
                </a:tc>
                <a:tc>
                  <a:txBody>
                    <a:bodyPr/>
                    <a:lstStyle/>
                    <a:p>
                      <a:r>
                        <a:rPr lang="en-CA" sz="1200" dirty="0"/>
                        <a:t>For machine learning model training (for smaller or more straightforward ML tasks)</a:t>
                      </a:r>
                      <a:endParaRPr lang="en-US" sz="1200" dirty="0"/>
                    </a:p>
                  </a:txBody>
                  <a:tcPr/>
                </a:tc>
                <a:tc>
                  <a:txBody>
                    <a:bodyPr/>
                    <a:lstStyle/>
                    <a:p>
                      <a:r>
                        <a:rPr lang="en-CA" sz="1200" dirty="0"/>
                        <a:t>For data processing and ETL tasks (especially when dealing with large datasets)</a:t>
                      </a:r>
                      <a:endParaRPr lang="en-US" sz="1200" dirty="0"/>
                    </a:p>
                  </a:txBody>
                  <a:tcPr/>
                </a:tc>
                <a:extLst>
                  <a:ext uri="{0D108BD9-81ED-4DB2-BD59-A6C34878D82A}">
                    <a16:rowId xmlns:a16="http://schemas.microsoft.com/office/drawing/2014/main" val="3446595103"/>
                  </a:ext>
                </a:extLst>
              </a:tr>
              <a:tr h="460134">
                <a:tc>
                  <a:txBody>
                    <a:bodyPr/>
                    <a:lstStyle/>
                    <a:p>
                      <a:r>
                        <a:rPr lang="en-US" sz="1200" dirty="0"/>
                        <a:t>Speed</a:t>
                      </a:r>
                    </a:p>
                  </a:txBody>
                  <a:tcPr anchor="ctr"/>
                </a:tc>
                <a:tc>
                  <a:txBody>
                    <a:bodyPr/>
                    <a:lstStyle/>
                    <a:p>
                      <a:r>
                        <a:rPr lang="en-CA" sz="1200" dirty="0"/>
                        <a:t>Faster for </a:t>
                      </a:r>
                      <a:r>
                        <a:rPr lang="en-CA" sz="1200" b="1" dirty="0"/>
                        <a:t>smaller ML training tasks</a:t>
                      </a:r>
                      <a:r>
                        <a:rPr lang="en-CA" sz="1200" dirty="0"/>
                        <a:t> or tasks that are well-integrated into the AWS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Faster </a:t>
                      </a:r>
                      <a:r>
                        <a:rPr lang="en-US" sz="1200" b="1" dirty="0"/>
                        <a:t>for large-scale data processing </a:t>
                      </a:r>
                      <a:r>
                        <a:rPr lang="en-US" sz="1200" dirty="0"/>
                        <a:t>and analytics tasks</a:t>
                      </a:r>
                    </a:p>
                  </a:txBody>
                  <a:tcPr/>
                </a:tc>
                <a:extLst>
                  <a:ext uri="{0D108BD9-81ED-4DB2-BD59-A6C34878D82A}">
                    <a16:rowId xmlns:a16="http://schemas.microsoft.com/office/drawing/2014/main" val="2393074900"/>
                  </a:ext>
                </a:extLst>
              </a:tr>
              <a:tr h="891492">
                <a:tc>
                  <a:txBody>
                    <a:bodyPr/>
                    <a:lstStyle/>
                    <a:p>
                      <a:r>
                        <a:rPr lang="en-CA" sz="1200" dirty="0"/>
                        <a:t>Summary</a:t>
                      </a:r>
                      <a:endParaRPr lang="en-US" sz="1200" dirty="0"/>
                    </a:p>
                  </a:txBody>
                  <a:tcPr anchor="ctr"/>
                </a:tc>
                <a:tc>
                  <a:txBody>
                    <a:bodyPr/>
                    <a:lstStyle/>
                    <a:p>
                      <a:r>
                        <a:rPr lang="en-CA" sz="1200" dirty="0"/>
                        <a:t>If need is to develop, train, and deploy ML models within the AWS ecosystem. It’s ideal for end-to-end ML pipelines with strong support for managed services.</a:t>
                      </a:r>
                      <a:endParaRPr lang="en-US" sz="1200" dirty="0"/>
                    </a:p>
                  </a:txBody>
                  <a:tcPr/>
                </a:tc>
                <a:tc>
                  <a:txBody>
                    <a:bodyPr/>
                    <a:lstStyle/>
                    <a:p>
                      <a:r>
                        <a:rPr lang="en-CA" sz="1200" dirty="0"/>
                        <a:t>If needed a collaborative platform for big data analytics and ML, especially if you are working with large datasets.</a:t>
                      </a:r>
                      <a:endParaRPr lang="en-US" sz="1200" dirty="0"/>
                    </a:p>
                  </a:txBody>
                  <a:tcPr/>
                </a:tc>
                <a:extLst>
                  <a:ext uri="{0D108BD9-81ED-4DB2-BD59-A6C34878D82A}">
                    <a16:rowId xmlns:a16="http://schemas.microsoft.com/office/drawing/2014/main" val="2554234763"/>
                  </a:ext>
                </a:extLst>
              </a:tr>
            </a:tbl>
          </a:graphicData>
        </a:graphic>
      </p:graphicFrame>
      <p:pic>
        <p:nvPicPr>
          <p:cNvPr id="8" name="Picture 7">
            <a:extLst>
              <a:ext uri="{FF2B5EF4-FFF2-40B4-BE49-F238E27FC236}">
                <a16:creationId xmlns:a16="http://schemas.microsoft.com/office/drawing/2014/main" id="{23071683-3643-4DCA-1351-B4D6082BF372}"/>
              </a:ext>
            </a:extLst>
          </p:cNvPr>
          <p:cNvPicPr>
            <a:picLocks noChangeAspect="1"/>
          </p:cNvPicPr>
          <p:nvPr/>
        </p:nvPicPr>
        <p:blipFill>
          <a:blip r:embed="rId2"/>
          <a:stretch>
            <a:fillRect/>
          </a:stretch>
        </p:blipFill>
        <p:spPr>
          <a:xfrm>
            <a:off x="419881" y="-1352"/>
            <a:ext cx="3428550" cy="1497184"/>
          </a:xfrm>
          <a:prstGeom prst="rect">
            <a:avLst/>
          </a:prstGeom>
        </p:spPr>
      </p:pic>
      <p:pic>
        <p:nvPicPr>
          <p:cNvPr id="9" name="Picture 8">
            <a:extLst>
              <a:ext uri="{FF2B5EF4-FFF2-40B4-BE49-F238E27FC236}">
                <a16:creationId xmlns:a16="http://schemas.microsoft.com/office/drawing/2014/main" id="{8D603849-8067-D3D1-06B8-C9E7751B4588}"/>
              </a:ext>
            </a:extLst>
          </p:cNvPr>
          <p:cNvPicPr>
            <a:picLocks noChangeAspect="1"/>
          </p:cNvPicPr>
          <p:nvPr/>
        </p:nvPicPr>
        <p:blipFill>
          <a:blip r:embed="rId3"/>
          <a:stretch>
            <a:fillRect/>
          </a:stretch>
        </p:blipFill>
        <p:spPr>
          <a:xfrm>
            <a:off x="4471150" y="-1352"/>
            <a:ext cx="3428550" cy="1497184"/>
          </a:xfrm>
          <a:prstGeom prst="rect">
            <a:avLst/>
          </a:prstGeom>
        </p:spPr>
      </p:pic>
    </p:spTree>
    <p:extLst>
      <p:ext uri="{BB962C8B-B14F-4D97-AF65-F5344CB8AC3E}">
        <p14:creationId xmlns:p14="http://schemas.microsoft.com/office/powerpoint/2010/main" val="131931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b="1" kern="1200">
                <a:solidFill>
                  <a:srgbClr val="FFFFFF"/>
                </a:solidFill>
                <a:latin typeface="+mj-lt"/>
                <a:ea typeface="+mj-ea"/>
                <a:cs typeface="+mj-cs"/>
              </a:rPr>
              <a:t>Data Modeling</a:t>
            </a:r>
          </a:p>
        </p:txBody>
      </p:sp>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2895601" y="1900826"/>
            <a:ext cx="6396204" cy="662542"/>
          </a:xfrm>
        </p:spPr>
        <p:txBody>
          <a:bodyPr vert="horz" lIns="91440" tIns="45720" rIns="91440" bIns="45720" rtlCol="0" anchor="ctr">
            <a:normAutofit/>
          </a:bodyPr>
          <a:lstStyle/>
          <a:p>
            <a:pPr marL="0" indent="0" algn="ctr">
              <a:buNone/>
            </a:pPr>
            <a:r>
              <a:rPr lang="en-US" sz="2400" b="1" kern="1200">
                <a:solidFill>
                  <a:srgbClr val="FFFFFF"/>
                </a:solidFill>
                <a:latin typeface="+mn-lt"/>
                <a:ea typeface="+mn-ea"/>
                <a:cs typeface="+mn-cs"/>
              </a:rPr>
              <a:t>Importing all the required libraries</a:t>
            </a:r>
            <a:endParaRPr lang="en-US" sz="2400" kern="1200">
              <a:solidFill>
                <a:srgbClr val="FFFFFF"/>
              </a:solidFill>
              <a:latin typeface="+mn-lt"/>
              <a:ea typeface="+mn-ea"/>
              <a:cs typeface="+mn-cs"/>
            </a:endParaRPr>
          </a:p>
        </p:txBody>
      </p:sp>
      <p:sp>
        <p:nvSpPr>
          <p:cNvPr id="3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850193E-65A5-FBB8-2263-8410157CB1C0}"/>
              </a:ext>
            </a:extLst>
          </p:cNvPr>
          <p:cNvPicPr>
            <a:picLocks noChangeAspect="1"/>
          </p:cNvPicPr>
          <p:nvPr/>
        </p:nvPicPr>
        <p:blipFill>
          <a:blip r:embed="rId2"/>
          <a:stretch>
            <a:fillRect/>
          </a:stretch>
        </p:blipFill>
        <p:spPr>
          <a:xfrm>
            <a:off x="1035177" y="3096973"/>
            <a:ext cx="10118598" cy="2959690"/>
          </a:xfrm>
          <a:prstGeom prst="rect">
            <a:avLst/>
          </a:prstGeom>
        </p:spPr>
      </p:pic>
      <p:sp>
        <p:nvSpPr>
          <p:cNvPr id="4" name="Slide Number Placeholder 3">
            <a:extLst>
              <a:ext uri="{FF2B5EF4-FFF2-40B4-BE49-F238E27FC236}">
                <a16:creationId xmlns:a16="http://schemas.microsoft.com/office/drawing/2014/main" id="{08350723-863E-8E55-715C-C68CF28488D7}"/>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117355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Freeform: Shape 207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1137034" y="609597"/>
            <a:ext cx="9392421" cy="1330841"/>
          </a:xfrm>
        </p:spPr>
        <p:txBody>
          <a:bodyPr>
            <a:normAutofit/>
          </a:bodyPr>
          <a:lstStyle/>
          <a:p>
            <a:pPr marL="0" indent="0">
              <a:buNone/>
            </a:pPr>
            <a:r>
              <a:rPr lang="en-US" b="1">
                <a:ea typeface="+mn-lt"/>
                <a:cs typeface="+mn-lt"/>
              </a:rPr>
              <a:t>Introduction</a:t>
            </a:r>
            <a:endParaRPr lang="en-US"/>
          </a:p>
        </p:txBody>
      </p:sp>
      <p:sp>
        <p:nvSpPr>
          <p:cNvPr id="3" name="Content Placeholder 2">
            <a:extLst>
              <a:ext uri="{FF2B5EF4-FFF2-40B4-BE49-F238E27FC236}">
                <a16:creationId xmlns:a16="http://schemas.microsoft.com/office/drawing/2014/main" id="{65A9FB2D-9BB1-C9C5-9BE1-80B4ED1A08F0}"/>
              </a:ext>
            </a:extLst>
          </p:cNvPr>
          <p:cNvSpPr>
            <a:spLocks noGrp="1"/>
          </p:cNvSpPr>
          <p:nvPr>
            <p:ph idx="1"/>
          </p:nvPr>
        </p:nvSpPr>
        <p:spPr>
          <a:xfrm>
            <a:off x="1137034" y="2198362"/>
            <a:ext cx="4958966" cy="3917773"/>
          </a:xfrm>
        </p:spPr>
        <p:txBody>
          <a:bodyPr vert="horz" lIns="91440" tIns="45720" rIns="91440" bIns="45720" rtlCol="0">
            <a:normAutofit/>
          </a:bodyPr>
          <a:lstStyle/>
          <a:p>
            <a:pPr marL="0" indent="0" fontAlgn="base">
              <a:buNone/>
            </a:pPr>
            <a:r>
              <a:rPr lang="en-US" sz="1600" b="0" i="0" dirty="0">
                <a:effectLst/>
                <a:latin typeface="Inter"/>
              </a:rPr>
              <a:t>According to Wikipedia A smoke detector is a device that senses smoke, typically as an indicator of fire. Smoke detectors are usually housed in plastic enclosures, typically shaped like a disc about 150 </a:t>
            </a:r>
            <a:r>
              <a:rPr lang="en-US" sz="1600" b="0" i="0" dirty="0" err="1">
                <a:effectLst/>
                <a:latin typeface="Inter"/>
              </a:rPr>
              <a:t>millimetres</a:t>
            </a:r>
            <a:r>
              <a:rPr lang="en-US" sz="1600" b="0" i="0" dirty="0">
                <a:effectLst/>
                <a:latin typeface="Inter"/>
              </a:rPr>
              <a:t> (6 in) in diameter and 25 </a:t>
            </a:r>
            <a:r>
              <a:rPr lang="en-US" sz="1600" b="0" i="0" dirty="0" err="1">
                <a:effectLst/>
                <a:latin typeface="Inter"/>
              </a:rPr>
              <a:t>millimetres</a:t>
            </a:r>
            <a:r>
              <a:rPr lang="en-US" sz="1600" b="0" i="0" dirty="0">
                <a:effectLst/>
                <a:latin typeface="Inter"/>
              </a:rPr>
              <a:t> (1 in) thick, but shape and size vary. Smoke can be detected either optically (photoelectric) or by a physical process (ionization). Detectors may use one or both sensing methods. Sensitive alarms can be used to detect and deter smoking in banned areas. Smoke detectors in large commercial and industrial buildings are usually connected to a central fire alarm system.</a:t>
            </a:r>
          </a:p>
          <a:p>
            <a:pPr marL="0" indent="0" fontAlgn="base">
              <a:buNone/>
            </a:pPr>
            <a:r>
              <a:rPr lang="en-US" sz="1600" b="0" i="0" dirty="0">
                <a:effectLst/>
                <a:latin typeface="Inter"/>
              </a:rPr>
              <a:t>The author of this dataset has successfully created a smoke detection device with the help of IOT devices, and our goal is both to create a machine learning model to predict the fire alarm.</a:t>
            </a:r>
          </a:p>
        </p:txBody>
      </p:sp>
      <p:pic>
        <p:nvPicPr>
          <p:cNvPr id="2050" name="Picture 2" descr="White Wireless Smoke Detector, Packaging Type: Box, for Office Buildings at  Rs 500 in Navi Mumbai">
            <a:extLst>
              <a:ext uri="{FF2B5EF4-FFF2-40B4-BE49-F238E27FC236}">
                <a16:creationId xmlns:a16="http://schemas.microsoft.com/office/drawing/2014/main" id="{45A649E0-760A-47B3-963B-66ABDB802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7235662" y="2184914"/>
            <a:ext cx="3755915" cy="3755915"/>
          </a:xfrm>
          <a:prstGeom prst="rect">
            <a:avLst/>
          </a:prstGeom>
          <a:noFill/>
          <a:extLst>
            <a:ext uri="{909E8E84-426E-40DD-AFC4-6F175D3DCCD1}">
              <a14:hiddenFill xmlns:a14="http://schemas.microsoft.com/office/drawing/2010/main">
                <a:solidFill>
                  <a:srgbClr val="FFFFFF"/>
                </a:solidFill>
              </a14:hiddenFill>
            </a:ext>
          </a:extLst>
        </p:spPr>
      </p:pic>
      <p:sp>
        <p:nvSpPr>
          <p:cNvPr id="2075" name="Freeform: Shape 207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4FD1AA75-A43B-F04E-092E-0B9768FFA5FB}"/>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2098689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51" name="Straight Connector 50">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1060232" y="3801738"/>
            <a:ext cx="10071536" cy="929750"/>
          </a:xfrm>
        </p:spPr>
        <p:txBody>
          <a:bodyPr vert="horz" lIns="91440" tIns="45720" rIns="91440" bIns="45720" rtlCol="0" anchor="b">
            <a:normAutofit/>
          </a:bodyPr>
          <a:lstStyle/>
          <a:p>
            <a:pPr algn="ctr"/>
            <a:r>
              <a:rPr lang="en-US" sz="4800" b="1"/>
              <a:t>Scaling the data and preparing models</a:t>
            </a:r>
          </a:p>
        </p:txBody>
      </p:sp>
      <p:pic>
        <p:nvPicPr>
          <p:cNvPr id="5" name="Picture 4">
            <a:extLst>
              <a:ext uri="{FF2B5EF4-FFF2-40B4-BE49-F238E27FC236}">
                <a16:creationId xmlns:a16="http://schemas.microsoft.com/office/drawing/2014/main" id="{F7F30938-1934-29AC-97FA-CB5EF5186177}"/>
              </a:ext>
            </a:extLst>
          </p:cNvPr>
          <p:cNvPicPr>
            <a:picLocks noChangeAspect="1"/>
          </p:cNvPicPr>
          <p:nvPr/>
        </p:nvPicPr>
        <p:blipFill>
          <a:blip r:embed="rId2"/>
          <a:stretch>
            <a:fillRect/>
          </a:stretch>
        </p:blipFill>
        <p:spPr>
          <a:xfrm>
            <a:off x="4286177" y="1057859"/>
            <a:ext cx="3292790" cy="2501874"/>
          </a:xfrm>
          <a:prstGeom prst="rect">
            <a:avLst/>
          </a:prstGeom>
        </p:spPr>
      </p:pic>
      <p:pic>
        <p:nvPicPr>
          <p:cNvPr id="12" name="Picture 11">
            <a:extLst>
              <a:ext uri="{FF2B5EF4-FFF2-40B4-BE49-F238E27FC236}">
                <a16:creationId xmlns:a16="http://schemas.microsoft.com/office/drawing/2014/main" id="{12F2A33F-5B8B-D5C8-AF7C-EED2D4D0F714}"/>
              </a:ext>
            </a:extLst>
          </p:cNvPr>
          <p:cNvPicPr>
            <a:picLocks noChangeAspect="1"/>
          </p:cNvPicPr>
          <p:nvPr/>
        </p:nvPicPr>
        <p:blipFill>
          <a:blip r:embed="rId3"/>
          <a:stretch>
            <a:fillRect/>
          </a:stretch>
        </p:blipFill>
        <p:spPr>
          <a:xfrm>
            <a:off x="7791978" y="1040015"/>
            <a:ext cx="3292790" cy="2181472"/>
          </a:xfrm>
          <a:prstGeom prst="rect">
            <a:avLst/>
          </a:prstGeom>
        </p:spPr>
      </p:pic>
      <p:pic>
        <p:nvPicPr>
          <p:cNvPr id="8" name="Picture 7">
            <a:extLst>
              <a:ext uri="{FF2B5EF4-FFF2-40B4-BE49-F238E27FC236}">
                <a16:creationId xmlns:a16="http://schemas.microsoft.com/office/drawing/2014/main" id="{54EDC74E-28CF-0AF4-A062-74935C0239DD}"/>
              </a:ext>
            </a:extLst>
          </p:cNvPr>
          <p:cNvPicPr>
            <a:picLocks noChangeAspect="1"/>
          </p:cNvPicPr>
          <p:nvPr/>
        </p:nvPicPr>
        <p:blipFill>
          <a:blip r:embed="rId4"/>
          <a:stretch>
            <a:fillRect/>
          </a:stretch>
        </p:blipFill>
        <p:spPr>
          <a:xfrm>
            <a:off x="733376" y="1057859"/>
            <a:ext cx="3292790" cy="812506"/>
          </a:xfrm>
          <a:prstGeom prst="rect">
            <a:avLst/>
          </a:prstGeom>
        </p:spPr>
      </p:pic>
      <p:sp>
        <p:nvSpPr>
          <p:cNvPr id="3" name="Slide Number Placeholder 2">
            <a:extLst>
              <a:ext uri="{FF2B5EF4-FFF2-40B4-BE49-F238E27FC236}">
                <a16:creationId xmlns:a16="http://schemas.microsoft.com/office/drawing/2014/main" id="{198DB357-47B0-A061-1AC1-DE2B630F981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330EA680-D336-4FF7-8B7A-9848BB0A1C32}" type="slidenum">
              <a:rPr lang="en-US" smtClean="0">
                <a:solidFill>
                  <a:schemeClr val="tx1">
                    <a:tint val="75000"/>
                  </a:schemeClr>
                </a:solidFill>
              </a:rPr>
              <a:pPr>
                <a:spcAft>
                  <a:spcPts val="600"/>
                </a:spcAft>
              </a:pPr>
              <a:t>20</a:t>
            </a:fld>
            <a:endParaRPr lang="en-US">
              <a:solidFill>
                <a:schemeClr val="tx1">
                  <a:tint val="75000"/>
                </a:schemeClr>
              </a:solidFill>
            </a:endParaRPr>
          </a:p>
        </p:txBody>
      </p:sp>
    </p:spTree>
    <p:extLst>
      <p:ext uri="{BB962C8B-B14F-4D97-AF65-F5344CB8AC3E}">
        <p14:creationId xmlns:p14="http://schemas.microsoft.com/office/powerpoint/2010/main" val="1401998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D4A2AD-E2FD-4CAD-8DEF-75993D7E4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E65E5-31AD-4B0E-8D4C-6526CAAE2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B65B678-A993-4BFF-AE12-E1A2FC66BB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0"/>
            <a:ext cx="5646974" cy="6483075"/>
            <a:chOff x="-19221" y="0"/>
            <a:chExt cx="5646974" cy="6483075"/>
          </a:xfrm>
        </p:grpSpPr>
        <p:sp>
          <p:nvSpPr>
            <p:cNvPr id="17" name="Freeform: Shape 16">
              <a:extLst>
                <a:ext uri="{FF2B5EF4-FFF2-40B4-BE49-F238E27FC236}">
                  <a16:creationId xmlns:a16="http://schemas.microsoft.com/office/drawing/2014/main" id="{265A95B7-D327-4B86-92B5-EC4B891D5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1E75360-B005-450D-92A5-52D302149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0436CEA-83DB-4E89-8B52-8D9168AD5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00AFA37-9373-4E36-8BDE-B16B248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3A3A165-BBCA-C19C-8D6F-44D3D22B7E71}"/>
              </a:ext>
            </a:extLst>
          </p:cNvPr>
          <p:cNvSpPr>
            <a:spLocks noGrp="1"/>
          </p:cNvSpPr>
          <p:nvPr>
            <p:ph type="title"/>
          </p:nvPr>
        </p:nvSpPr>
        <p:spPr>
          <a:xfrm>
            <a:off x="804672" y="3121701"/>
            <a:ext cx="3658053" cy="2160162"/>
          </a:xfrm>
        </p:spPr>
        <p:txBody>
          <a:bodyPr vert="horz" lIns="91440" tIns="45720" rIns="91440" bIns="45720" rtlCol="0" anchor="t">
            <a:normAutofit/>
          </a:bodyPr>
          <a:lstStyle/>
          <a:p>
            <a:r>
              <a:rPr lang="en-US" sz="4000" b="1" kern="1200">
                <a:solidFill>
                  <a:schemeClr val="tx2"/>
                </a:solidFill>
                <a:latin typeface="+mj-lt"/>
                <a:ea typeface="+mj-ea"/>
                <a:cs typeface="+mj-cs"/>
              </a:rPr>
              <a:t>Metrics</a:t>
            </a:r>
          </a:p>
        </p:txBody>
      </p:sp>
      <p:pic>
        <p:nvPicPr>
          <p:cNvPr id="7" name="Picture 6">
            <a:extLst>
              <a:ext uri="{FF2B5EF4-FFF2-40B4-BE49-F238E27FC236}">
                <a16:creationId xmlns:a16="http://schemas.microsoft.com/office/drawing/2014/main" id="{4456BF11-31D6-E8B4-E203-2CB898E82048}"/>
              </a:ext>
            </a:extLst>
          </p:cNvPr>
          <p:cNvPicPr>
            <a:picLocks noChangeAspect="1"/>
          </p:cNvPicPr>
          <p:nvPr/>
        </p:nvPicPr>
        <p:blipFill>
          <a:blip r:embed="rId2"/>
          <a:stretch>
            <a:fillRect/>
          </a:stretch>
        </p:blipFill>
        <p:spPr>
          <a:xfrm>
            <a:off x="3921761" y="717678"/>
            <a:ext cx="7968488" cy="5422643"/>
          </a:xfrm>
          <a:prstGeom prst="rect">
            <a:avLst/>
          </a:prstGeom>
        </p:spPr>
      </p:pic>
      <p:sp>
        <p:nvSpPr>
          <p:cNvPr id="3" name="Slide Number Placeholder 2">
            <a:extLst>
              <a:ext uri="{FF2B5EF4-FFF2-40B4-BE49-F238E27FC236}">
                <a16:creationId xmlns:a16="http://schemas.microsoft.com/office/drawing/2014/main" id="{2730EFF4-4D47-8A5D-6251-F7053254CBBF}"/>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277640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D4A2AD-E2FD-4CAD-8DEF-75993D7E4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0E65E5-31AD-4B0E-8D4C-6526CAAE2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B65B678-A993-4BFF-AE12-E1A2FC66BB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21" y="0"/>
            <a:ext cx="5646974" cy="6483075"/>
            <a:chOff x="-19221" y="0"/>
            <a:chExt cx="5646974" cy="6483075"/>
          </a:xfrm>
        </p:grpSpPr>
        <p:sp>
          <p:nvSpPr>
            <p:cNvPr id="14" name="Freeform: Shape 13">
              <a:extLst>
                <a:ext uri="{FF2B5EF4-FFF2-40B4-BE49-F238E27FC236}">
                  <a16:creationId xmlns:a16="http://schemas.microsoft.com/office/drawing/2014/main" id="{265A95B7-D327-4B86-92B5-EC4B891D5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1E75360-B005-450D-92A5-52D302149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0436CEA-83DB-4E89-8B52-8D9168AD5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200AFA37-9373-4E36-8BDE-B16B248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3A3A165-BBCA-C19C-8D6F-44D3D22B7E71}"/>
              </a:ext>
            </a:extLst>
          </p:cNvPr>
          <p:cNvSpPr>
            <a:spLocks noGrp="1"/>
          </p:cNvSpPr>
          <p:nvPr>
            <p:ph type="title"/>
          </p:nvPr>
        </p:nvSpPr>
        <p:spPr>
          <a:xfrm>
            <a:off x="804672" y="3121701"/>
            <a:ext cx="3658053" cy="2160162"/>
          </a:xfrm>
        </p:spPr>
        <p:txBody>
          <a:bodyPr vert="horz" lIns="91440" tIns="45720" rIns="91440" bIns="45720" rtlCol="0" anchor="t">
            <a:normAutofit/>
          </a:bodyPr>
          <a:lstStyle/>
          <a:p>
            <a:r>
              <a:rPr lang="en-US" sz="4000" b="1" kern="1200" dirty="0">
                <a:solidFill>
                  <a:schemeClr val="tx2"/>
                </a:solidFill>
                <a:latin typeface="+mj-lt"/>
                <a:ea typeface="+mj-ea"/>
                <a:cs typeface="+mj-cs"/>
              </a:rPr>
              <a:t>Feature Importance</a:t>
            </a:r>
          </a:p>
        </p:txBody>
      </p:sp>
      <p:pic>
        <p:nvPicPr>
          <p:cNvPr id="4" name="Picture 3">
            <a:extLst>
              <a:ext uri="{FF2B5EF4-FFF2-40B4-BE49-F238E27FC236}">
                <a16:creationId xmlns:a16="http://schemas.microsoft.com/office/drawing/2014/main" id="{D8E2A681-02CB-37CE-24F5-96458B9699D0}"/>
              </a:ext>
            </a:extLst>
          </p:cNvPr>
          <p:cNvPicPr>
            <a:picLocks noChangeAspect="1"/>
          </p:cNvPicPr>
          <p:nvPr/>
        </p:nvPicPr>
        <p:blipFill>
          <a:blip r:embed="rId2"/>
          <a:stretch>
            <a:fillRect/>
          </a:stretch>
        </p:blipFill>
        <p:spPr>
          <a:xfrm>
            <a:off x="5976027" y="451057"/>
            <a:ext cx="5867567" cy="5855665"/>
          </a:xfrm>
          <a:prstGeom prst="rect">
            <a:avLst/>
          </a:prstGeom>
        </p:spPr>
      </p:pic>
      <p:sp>
        <p:nvSpPr>
          <p:cNvPr id="3" name="Slide Number Placeholder 2">
            <a:extLst>
              <a:ext uri="{FF2B5EF4-FFF2-40B4-BE49-F238E27FC236}">
                <a16:creationId xmlns:a16="http://schemas.microsoft.com/office/drawing/2014/main" id="{D4033E27-8096-6441-73A8-C5B3CD336163}"/>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704801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04CB1-6DDF-FC6F-F376-DA6D20EA214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Handle Imbalance using SMOTE Over Sampling</a:t>
            </a:r>
          </a:p>
        </p:txBody>
      </p:sp>
      <p:sp>
        <p:nvSpPr>
          <p:cNvPr id="3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645B5B9-9488-A753-F94E-C8C0A8FF77B4}"/>
              </a:ext>
            </a:extLst>
          </p:cNvPr>
          <p:cNvPicPr>
            <a:picLocks noChangeAspect="1"/>
          </p:cNvPicPr>
          <p:nvPr/>
        </p:nvPicPr>
        <p:blipFill>
          <a:blip r:embed="rId2"/>
          <a:stretch>
            <a:fillRect/>
          </a:stretch>
        </p:blipFill>
        <p:spPr>
          <a:xfrm>
            <a:off x="6699546" y="2065946"/>
            <a:ext cx="4883561" cy="4872098"/>
          </a:xfrm>
          <a:prstGeom prst="rect">
            <a:avLst/>
          </a:prstGeom>
        </p:spPr>
      </p:pic>
      <p:pic>
        <p:nvPicPr>
          <p:cNvPr id="11" name="Content Placeholder 10">
            <a:extLst>
              <a:ext uri="{FF2B5EF4-FFF2-40B4-BE49-F238E27FC236}">
                <a16:creationId xmlns:a16="http://schemas.microsoft.com/office/drawing/2014/main" id="{828B10A7-2A7E-9242-5A9D-9EF37789995E}"/>
              </a:ext>
            </a:extLst>
          </p:cNvPr>
          <p:cNvPicPr>
            <a:picLocks noGrp="1" noChangeAspect="1"/>
          </p:cNvPicPr>
          <p:nvPr>
            <p:ph idx="1"/>
          </p:nvPr>
        </p:nvPicPr>
        <p:blipFill>
          <a:blip r:embed="rId3"/>
          <a:stretch>
            <a:fillRect/>
          </a:stretch>
        </p:blipFill>
        <p:spPr>
          <a:xfrm>
            <a:off x="479285" y="2362262"/>
            <a:ext cx="5614416" cy="1066738"/>
          </a:xfrm>
          <a:prstGeom prst="rect">
            <a:avLst/>
          </a:prstGeom>
        </p:spPr>
      </p:pic>
      <p:sp>
        <p:nvSpPr>
          <p:cNvPr id="3" name="Slide Number Placeholder 2">
            <a:extLst>
              <a:ext uri="{FF2B5EF4-FFF2-40B4-BE49-F238E27FC236}">
                <a16:creationId xmlns:a16="http://schemas.microsoft.com/office/drawing/2014/main" id="{121AA5DB-969F-57DC-731B-3CB0B7079564}"/>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3604206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63A3A165-BBCA-C19C-8D6F-44D3D22B7E71}"/>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4000" b="1" kern="1200">
                <a:solidFill>
                  <a:schemeClr val="tx2"/>
                </a:solidFill>
                <a:latin typeface="+mj-lt"/>
                <a:ea typeface="+mj-ea"/>
                <a:cs typeface="+mj-cs"/>
              </a:rPr>
              <a:t>Metrics</a:t>
            </a:r>
          </a:p>
        </p:txBody>
      </p:sp>
      <p:pic>
        <p:nvPicPr>
          <p:cNvPr id="4" name="Picture 3">
            <a:extLst>
              <a:ext uri="{FF2B5EF4-FFF2-40B4-BE49-F238E27FC236}">
                <a16:creationId xmlns:a16="http://schemas.microsoft.com/office/drawing/2014/main" id="{F9C14261-C851-D2AC-68C3-CDDF31318793}"/>
              </a:ext>
            </a:extLst>
          </p:cNvPr>
          <p:cNvPicPr>
            <a:picLocks noChangeAspect="1"/>
          </p:cNvPicPr>
          <p:nvPr/>
        </p:nvPicPr>
        <p:blipFill>
          <a:blip r:embed="rId2"/>
          <a:stretch>
            <a:fillRect/>
          </a:stretch>
        </p:blipFill>
        <p:spPr>
          <a:xfrm>
            <a:off x="3403600" y="615948"/>
            <a:ext cx="8258941" cy="5621407"/>
          </a:xfrm>
          <a:prstGeom prst="rect">
            <a:avLst/>
          </a:prstGeom>
          <a:ln w="9525">
            <a:noFill/>
          </a:ln>
        </p:spPr>
      </p:pic>
      <p:sp>
        <p:nvSpPr>
          <p:cNvPr id="3" name="Slide Number Placeholder 2">
            <a:extLst>
              <a:ext uri="{FF2B5EF4-FFF2-40B4-BE49-F238E27FC236}">
                <a16:creationId xmlns:a16="http://schemas.microsoft.com/office/drawing/2014/main" id="{653BC4EE-9BFE-308D-973A-D24D391BC6B7}"/>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545585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61091-64A0-7264-0D87-B2F1D68E1DA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Cross Validation</a:t>
            </a:r>
          </a:p>
        </p:txBody>
      </p:sp>
      <p:sp>
        <p:nvSpPr>
          <p:cNvPr id="3" name="Content Placeholder 2">
            <a:extLst>
              <a:ext uri="{FF2B5EF4-FFF2-40B4-BE49-F238E27FC236}">
                <a16:creationId xmlns:a16="http://schemas.microsoft.com/office/drawing/2014/main" id="{1655259E-CAAC-5600-75CA-B0BD454CF26C}"/>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Checking if our model is not overfitting since we are getting 99% accuracy.</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6AFCA0-DE01-5C38-C1BB-2DE5D73384C7}"/>
              </a:ext>
            </a:extLst>
          </p:cNvPr>
          <p:cNvPicPr>
            <a:picLocks noChangeAspect="1"/>
          </p:cNvPicPr>
          <p:nvPr/>
        </p:nvPicPr>
        <p:blipFill>
          <a:blip r:embed="rId2"/>
          <a:stretch>
            <a:fillRect/>
          </a:stretch>
        </p:blipFill>
        <p:spPr>
          <a:xfrm>
            <a:off x="978290" y="2642616"/>
            <a:ext cx="4297916" cy="3605784"/>
          </a:xfrm>
          <a:prstGeom prst="rect">
            <a:avLst/>
          </a:prstGeom>
        </p:spPr>
      </p:pic>
      <p:pic>
        <p:nvPicPr>
          <p:cNvPr id="5" name="Picture 4">
            <a:extLst>
              <a:ext uri="{FF2B5EF4-FFF2-40B4-BE49-F238E27FC236}">
                <a16:creationId xmlns:a16="http://schemas.microsoft.com/office/drawing/2014/main" id="{0D5BDD31-F485-1B86-D124-429F6587032F}"/>
              </a:ext>
            </a:extLst>
          </p:cNvPr>
          <p:cNvPicPr>
            <a:picLocks noChangeAspect="1"/>
          </p:cNvPicPr>
          <p:nvPr/>
        </p:nvPicPr>
        <p:blipFill>
          <a:blip r:embed="rId3"/>
          <a:stretch>
            <a:fillRect/>
          </a:stretch>
        </p:blipFill>
        <p:spPr>
          <a:xfrm>
            <a:off x="5599294" y="2785780"/>
            <a:ext cx="5614416" cy="1880829"/>
          </a:xfrm>
          <a:prstGeom prst="rect">
            <a:avLst/>
          </a:prstGeom>
        </p:spPr>
      </p:pic>
      <p:pic>
        <p:nvPicPr>
          <p:cNvPr id="11" name="Picture 10">
            <a:extLst>
              <a:ext uri="{FF2B5EF4-FFF2-40B4-BE49-F238E27FC236}">
                <a16:creationId xmlns:a16="http://schemas.microsoft.com/office/drawing/2014/main" id="{740B2BA7-ED7A-11E3-A840-C2295C87CB21}"/>
              </a:ext>
            </a:extLst>
          </p:cNvPr>
          <p:cNvPicPr>
            <a:picLocks noChangeAspect="1"/>
          </p:cNvPicPr>
          <p:nvPr/>
        </p:nvPicPr>
        <p:blipFill>
          <a:blip r:embed="rId4"/>
          <a:stretch>
            <a:fillRect/>
          </a:stretch>
        </p:blipFill>
        <p:spPr>
          <a:xfrm>
            <a:off x="5599294" y="4781613"/>
            <a:ext cx="5535793" cy="1961382"/>
          </a:xfrm>
          <a:prstGeom prst="rect">
            <a:avLst/>
          </a:prstGeom>
        </p:spPr>
      </p:pic>
      <p:sp>
        <p:nvSpPr>
          <p:cNvPr id="4" name="Slide Number Placeholder 3">
            <a:extLst>
              <a:ext uri="{FF2B5EF4-FFF2-40B4-BE49-F238E27FC236}">
                <a16:creationId xmlns:a16="http://schemas.microsoft.com/office/drawing/2014/main" id="{8F20B576-02B4-26F3-5BAE-A086EE986748}"/>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611485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041B82C-6FD6-1A2D-C82D-7F4A8C4AFD2E}"/>
              </a:ext>
            </a:extLst>
          </p:cNvPr>
          <p:cNvSpPr>
            <a:spLocks noGrp="1"/>
          </p:cNvSpPr>
          <p:nvPr>
            <p:ph type="title"/>
          </p:nvPr>
        </p:nvSpPr>
        <p:spPr>
          <a:xfrm>
            <a:off x="838200" y="365125"/>
            <a:ext cx="5393361" cy="1325563"/>
          </a:xfrm>
        </p:spPr>
        <p:txBody>
          <a:bodyPr>
            <a:normAutofit/>
          </a:bodyPr>
          <a:lstStyle/>
          <a:p>
            <a:r>
              <a:rPr lang="en-US">
                <a:ea typeface="+mj-lt"/>
                <a:cs typeface="+mj-lt"/>
              </a:rPr>
              <a:t>Conclusion</a:t>
            </a:r>
            <a:endParaRPr lang="en-US"/>
          </a:p>
        </p:txBody>
      </p:sp>
      <p:sp>
        <p:nvSpPr>
          <p:cNvPr id="3" name="Content Placeholder 2">
            <a:extLst>
              <a:ext uri="{FF2B5EF4-FFF2-40B4-BE49-F238E27FC236}">
                <a16:creationId xmlns:a16="http://schemas.microsoft.com/office/drawing/2014/main" id="{94254C0E-6191-8CEE-F73B-6DAF065456A2}"/>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1400" b="1" dirty="0">
                <a:ea typeface="+mn-lt"/>
                <a:cs typeface="+mn-lt"/>
              </a:rPr>
              <a:t>Key Findings:</a:t>
            </a:r>
            <a:endParaRPr lang="en-US" sz="1400" dirty="0"/>
          </a:p>
          <a:p>
            <a:pPr lvl="1">
              <a:buFont typeface="Courier New" panose="020B0604020202020204" pitchFamily="34" charset="0"/>
              <a:buChar char="o"/>
            </a:pPr>
            <a:r>
              <a:rPr lang="en-US" sz="1400" dirty="0">
                <a:ea typeface="+mn-lt"/>
                <a:cs typeface="+mn-lt"/>
              </a:rPr>
              <a:t>Effective utilization of IoT data for smoke detection.</a:t>
            </a:r>
            <a:endParaRPr lang="en-US" sz="1400" dirty="0"/>
          </a:p>
          <a:p>
            <a:pPr lvl="1">
              <a:buFont typeface="Courier New" panose="020B0604020202020204" pitchFamily="34" charset="0"/>
              <a:buChar char="o"/>
            </a:pPr>
            <a:r>
              <a:rPr lang="en-US" sz="1400" dirty="0">
                <a:ea typeface="+mn-lt"/>
                <a:cs typeface="+mn-lt"/>
              </a:rPr>
              <a:t>Strong correlation between environmental factors and fire alarms.</a:t>
            </a:r>
            <a:endParaRPr lang="en-US" sz="1400" dirty="0"/>
          </a:p>
          <a:p>
            <a:pPr lvl="1">
              <a:buFont typeface="Courier New" panose="020B0604020202020204" pitchFamily="34" charset="0"/>
              <a:buChar char="o"/>
            </a:pPr>
            <a:r>
              <a:rPr lang="en-US" sz="1400" dirty="0">
                <a:ea typeface="+mn-lt"/>
                <a:cs typeface="+mn-lt"/>
              </a:rPr>
              <a:t>High model accuracy achieved through </a:t>
            </a:r>
            <a:r>
              <a:rPr lang="en-US" sz="1400" dirty="0" err="1">
                <a:ea typeface="+mn-lt"/>
                <a:cs typeface="+mn-lt"/>
              </a:rPr>
              <a:t>RandomForest</a:t>
            </a:r>
            <a:r>
              <a:rPr lang="en-US" sz="1400" dirty="0">
                <a:ea typeface="+mn-lt"/>
                <a:cs typeface="+mn-lt"/>
              </a:rPr>
              <a:t> and </a:t>
            </a:r>
            <a:r>
              <a:rPr lang="en-US" sz="1400" dirty="0" err="1">
                <a:ea typeface="+mn-lt"/>
                <a:cs typeface="+mn-lt"/>
              </a:rPr>
              <a:t>GradientBoosting</a:t>
            </a:r>
            <a:r>
              <a:rPr lang="en-US" sz="1400" dirty="0">
                <a:ea typeface="+mn-lt"/>
                <a:cs typeface="+mn-lt"/>
              </a:rPr>
              <a:t> techniques.</a:t>
            </a:r>
            <a:endParaRPr lang="en-US" sz="1400" dirty="0"/>
          </a:p>
          <a:p>
            <a:r>
              <a:rPr lang="en-US" sz="1400" b="1" dirty="0">
                <a:ea typeface="+mn-lt"/>
                <a:cs typeface="+mn-lt"/>
              </a:rPr>
              <a:t>Challenges and Limitations:</a:t>
            </a:r>
            <a:endParaRPr lang="en-US" sz="1400" dirty="0"/>
          </a:p>
          <a:p>
            <a:pPr lvl="1">
              <a:buFont typeface="Courier New" panose="020B0604020202020204" pitchFamily="34" charset="0"/>
              <a:buChar char="o"/>
            </a:pPr>
            <a:r>
              <a:rPr lang="en-US" sz="1400" dirty="0">
                <a:ea typeface="+mn-lt"/>
                <a:cs typeface="+mn-lt"/>
              </a:rPr>
              <a:t>Data imbalance and the need for advanced techniques like SMOTE.</a:t>
            </a:r>
            <a:endParaRPr lang="en-US" sz="1400" dirty="0"/>
          </a:p>
          <a:p>
            <a:pPr lvl="1">
              <a:buFont typeface="Courier New" panose="020B0604020202020204" pitchFamily="34" charset="0"/>
              <a:buChar char="o"/>
            </a:pPr>
            <a:r>
              <a:rPr lang="en-US" sz="1400" dirty="0">
                <a:ea typeface="+mn-lt"/>
                <a:cs typeface="+mn-lt"/>
              </a:rPr>
              <a:t>Potential overfitting due to the high accuracy of certain models.</a:t>
            </a:r>
            <a:endParaRPr lang="en-US" sz="1400" dirty="0"/>
          </a:p>
          <a:p>
            <a:r>
              <a:rPr lang="en-US" sz="1400" b="1" dirty="0">
                <a:ea typeface="+mn-lt"/>
                <a:cs typeface="+mn-lt"/>
              </a:rPr>
              <a:t>Future Work:</a:t>
            </a:r>
            <a:endParaRPr lang="en-US" sz="1400" dirty="0"/>
          </a:p>
          <a:p>
            <a:pPr lvl="1">
              <a:buFont typeface="Courier New" panose="020B0604020202020204" pitchFamily="34" charset="0"/>
              <a:buChar char="o"/>
            </a:pPr>
            <a:r>
              <a:rPr lang="en-US" sz="1400" dirty="0">
                <a:ea typeface="+mn-lt"/>
                <a:cs typeface="+mn-lt"/>
              </a:rPr>
              <a:t>Exploring other machine learning models for better generalization.</a:t>
            </a:r>
            <a:endParaRPr lang="en-US" sz="1400" dirty="0"/>
          </a:p>
          <a:p>
            <a:pPr lvl="1">
              <a:buFont typeface="Courier New" panose="020B0604020202020204" pitchFamily="34" charset="0"/>
              <a:buChar char="o"/>
            </a:pPr>
            <a:r>
              <a:rPr lang="en-US" sz="1400" dirty="0">
                <a:ea typeface="+mn-lt"/>
                <a:cs typeface="+mn-lt"/>
              </a:rPr>
              <a:t>Deployment of the model in real-world scenarios for validation.</a:t>
            </a:r>
            <a:endParaRPr lang="en-US" sz="1400" dirty="0"/>
          </a:p>
          <a:p>
            <a:endParaRPr lang="en-US" sz="1400" dirty="0"/>
          </a:p>
        </p:txBody>
      </p:sp>
      <p:pic>
        <p:nvPicPr>
          <p:cNvPr id="5" name="Picture 4" descr="White arrows going to the red target">
            <a:extLst>
              <a:ext uri="{FF2B5EF4-FFF2-40B4-BE49-F238E27FC236}">
                <a16:creationId xmlns:a16="http://schemas.microsoft.com/office/drawing/2014/main" id="{0AD81429-AD0E-7D08-0FD1-990378FCDBBF}"/>
              </a:ext>
            </a:extLst>
          </p:cNvPr>
          <p:cNvPicPr>
            <a:picLocks noChangeAspect="1"/>
          </p:cNvPicPr>
          <p:nvPr/>
        </p:nvPicPr>
        <p:blipFill>
          <a:blip r:embed="rId2"/>
          <a:srcRect l="33251" r="-2"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4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F464DA2-67F5-7BB7-BB87-45A90CEEA8BA}"/>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991322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1B82C-6FD6-1A2D-C82D-7F4A8C4AFD2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err="1"/>
              <a:t>Github</a:t>
            </a:r>
            <a:endParaRPr lang="en-US" sz="6600" dirty="0"/>
          </a:p>
        </p:txBody>
      </p:sp>
      <p:sp>
        <p:nvSpPr>
          <p:cNvPr id="3" name="Content Placeholder 2">
            <a:extLst>
              <a:ext uri="{FF2B5EF4-FFF2-40B4-BE49-F238E27FC236}">
                <a16:creationId xmlns:a16="http://schemas.microsoft.com/office/drawing/2014/main" id="{94254C0E-6191-8CEE-F73B-6DAF065456A2}"/>
              </a:ext>
            </a:extLst>
          </p:cNvPr>
          <p:cNvSpPr>
            <a:spLocks noGrp="1"/>
          </p:cNvSpPr>
          <p:nvPr>
            <p:ph idx="1"/>
          </p:nvPr>
        </p:nvSpPr>
        <p:spPr>
          <a:xfrm>
            <a:off x="638881" y="1922561"/>
            <a:ext cx="10909643" cy="976915"/>
          </a:xfrm>
        </p:spPr>
        <p:txBody>
          <a:bodyPr vert="horz" lIns="91440" tIns="45720" rIns="91440" bIns="45720" rtlCol="0" anchor="ctr">
            <a:normAutofit/>
          </a:bodyPr>
          <a:lstStyle/>
          <a:p>
            <a:pPr marL="0" indent="0" algn="ctr">
              <a:buNone/>
            </a:pPr>
            <a:r>
              <a:rPr lang="en-US" sz="2400" b="1" dirty="0"/>
              <a:t>The project is available on </a:t>
            </a:r>
            <a:r>
              <a:rPr lang="en-US" sz="2400" b="1" dirty="0" err="1"/>
              <a:t>Github</a:t>
            </a:r>
            <a:r>
              <a:rPr lang="en-US" sz="2400" b="1" dirty="0"/>
              <a:t>, along with </a:t>
            </a:r>
          </a:p>
          <a:p>
            <a:pPr marL="0" indent="0" algn="ctr">
              <a:buNone/>
            </a:pPr>
            <a:r>
              <a:rPr lang="en-US" sz="2400" b="1" dirty="0"/>
              <a:t>steps to get started with the project</a:t>
            </a:r>
            <a:endParaRPr lang="en-US" sz="2400" dirty="0"/>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EA4A24C-D225-448E-6F27-0131313EDED2}"/>
              </a:ext>
            </a:extLst>
          </p:cNvPr>
          <p:cNvPicPr>
            <a:picLocks noChangeAspect="1"/>
          </p:cNvPicPr>
          <p:nvPr/>
        </p:nvPicPr>
        <p:blipFill>
          <a:blip r:embed="rId2"/>
          <a:stretch>
            <a:fillRect/>
          </a:stretch>
        </p:blipFill>
        <p:spPr>
          <a:xfrm>
            <a:off x="6405880" y="3054289"/>
            <a:ext cx="5614416" cy="2722991"/>
          </a:xfrm>
          <a:prstGeom prst="rect">
            <a:avLst/>
          </a:prstGeom>
        </p:spPr>
      </p:pic>
      <p:pic>
        <p:nvPicPr>
          <p:cNvPr id="7" name="Picture 6">
            <a:extLst>
              <a:ext uri="{FF2B5EF4-FFF2-40B4-BE49-F238E27FC236}">
                <a16:creationId xmlns:a16="http://schemas.microsoft.com/office/drawing/2014/main" id="{8EA2DBE1-039A-DD5C-F88D-48970A13276A}"/>
              </a:ext>
            </a:extLst>
          </p:cNvPr>
          <p:cNvPicPr>
            <a:picLocks noChangeAspect="1"/>
          </p:cNvPicPr>
          <p:nvPr/>
        </p:nvPicPr>
        <p:blipFill>
          <a:blip r:embed="rId3"/>
          <a:stretch>
            <a:fillRect/>
          </a:stretch>
        </p:blipFill>
        <p:spPr>
          <a:xfrm>
            <a:off x="395732" y="3000640"/>
            <a:ext cx="5614416" cy="2119442"/>
          </a:xfrm>
          <a:prstGeom prst="rect">
            <a:avLst/>
          </a:prstGeom>
        </p:spPr>
      </p:pic>
      <p:sp>
        <p:nvSpPr>
          <p:cNvPr id="4" name="Slide Number Placeholder 3">
            <a:extLst>
              <a:ext uri="{FF2B5EF4-FFF2-40B4-BE49-F238E27FC236}">
                <a16:creationId xmlns:a16="http://schemas.microsoft.com/office/drawing/2014/main" id="{BF464DA2-67F5-7BB7-BB87-45A90CEEA8B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solidFill>
                  <a:schemeClr val="tx1">
                    <a:tint val="75000"/>
                  </a:schemeClr>
                </a:solidFill>
              </a:rPr>
              <a:pPr>
                <a:spcAft>
                  <a:spcPts val="600"/>
                </a:spcAft>
              </a:pPr>
              <a:t>27</a:t>
            </a:fld>
            <a:endParaRPr lang="en-US">
              <a:solidFill>
                <a:schemeClr val="tx1">
                  <a:tint val="75000"/>
                </a:schemeClr>
              </a:solidFill>
            </a:endParaRPr>
          </a:p>
        </p:txBody>
      </p:sp>
    </p:spTree>
    <p:extLst>
      <p:ext uri="{BB962C8B-B14F-4D97-AF65-F5344CB8AC3E}">
        <p14:creationId xmlns:p14="http://schemas.microsoft.com/office/powerpoint/2010/main" val="2233161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E9CA0-8803-56A0-CEC8-B2E7CE26EE6D}"/>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Any Questions?</a:t>
            </a:r>
          </a:p>
        </p:txBody>
      </p:sp>
      <p:grpSp>
        <p:nvGrpSpPr>
          <p:cNvPr id="39" name="Group 3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6B2D0915-3830-E9D0-CF69-A12D4D273A68}"/>
              </a:ext>
            </a:extLst>
          </p:cNvPr>
          <p:cNvPicPr>
            <a:picLocks noChangeAspect="1"/>
          </p:cNvPicPr>
          <p:nvPr/>
        </p:nvPicPr>
        <p:blipFill>
          <a:blip r:embed="rId2"/>
          <a:srcRect l="9173" r="14326" b="-2"/>
          <a:stretch/>
        </p:blipFill>
        <p:spPr>
          <a:xfrm>
            <a:off x="5957616" y="666728"/>
            <a:ext cx="5465753" cy="5465791"/>
          </a:xfrm>
          <a:prstGeom prst="rect">
            <a:avLst/>
          </a:prstGeom>
        </p:spPr>
      </p:pic>
      <p:sp>
        <p:nvSpPr>
          <p:cNvPr id="3" name="Slide Number Placeholder 2">
            <a:extLst>
              <a:ext uri="{FF2B5EF4-FFF2-40B4-BE49-F238E27FC236}">
                <a16:creationId xmlns:a16="http://schemas.microsoft.com/office/drawing/2014/main" id="{DE092997-F5CA-2308-BDC7-3108DD08D04A}"/>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3612320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0D8C00-B0FA-BD41-D3D5-06B503F1248C}"/>
              </a:ext>
            </a:extLst>
          </p:cNvPr>
          <p:cNvSpPr>
            <a:spLocks noGrp="1"/>
          </p:cNvSpPr>
          <p:nvPr>
            <p:ph type="title"/>
          </p:nvPr>
        </p:nvSpPr>
        <p:spPr>
          <a:xfrm>
            <a:off x="5894962" y="479493"/>
            <a:ext cx="5458838" cy="1325563"/>
          </a:xfrm>
        </p:spPr>
        <p:txBody>
          <a:bodyPr>
            <a:normAutofit/>
          </a:bodyPr>
          <a:lstStyle/>
          <a:p>
            <a:pPr marL="0" indent="0">
              <a:buNone/>
            </a:pPr>
            <a:r>
              <a:rPr lang="en-US" b="1" dirty="0">
                <a:ea typeface="+mn-lt"/>
                <a:cs typeface="+mn-lt"/>
              </a:rPr>
              <a:t>About Dataset</a:t>
            </a:r>
            <a:endParaRPr lang="en-US" dirty="0"/>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66,000+ Data Collection Stock Illustrations, Royalty-Free Vector Graphics &amp;  Clip Art - iStock | Data collection icon, Data, Big data">
            <a:extLst>
              <a:ext uri="{FF2B5EF4-FFF2-40B4-BE49-F238E27FC236}">
                <a16:creationId xmlns:a16="http://schemas.microsoft.com/office/drawing/2014/main" id="{359C0AC5-CD64-2E1C-D39B-A658E52BC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469515" y="983847"/>
            <a:ext cx="4502553" cy="450255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A9FB2D-9BB1-C9C5-9BE1-80B4ED1A08F0}"/>
              </a:ext>
            </a:extLst>
          </p:cNvPr>
          <p:cNvSpPr>
            <a:spLocks noGrp="1"/>
          </p:cNvSpPr>
          <p:nvPr>
            <p:ph idx="1"/>
          </p:nvPr>
        </p:nvSpPr>
        <p:spPr>
          <a:xfrm>
            <a:off x="5894962" y="1984443"/>
            <a:ext cx="5458838" cy="4192520"/>
          </a:xfrm>
        </p:spPr>
        <p:txBody>
          <a:bodyPr vert="horz" lIns="91440" tIns="45720" rIns="91440" bIns="45720" rtlCol="0">
            <a:normAutofit/>
          </a:bodyPr>
          <a:lstStyle/>
          <a:p>
            <a:pPr marL="0" indent="0" fontAlgn="base">
              <a:buNone/>
            </a:pPr>
            <a:r>
              <a:rPr lang="en-US" sz="2000" b="0" i="0" dirty="0">
                <a:effectLst/>
                <a:latin typeface="Inter"/>
              </a:rPr>
              <a:t>Collection of training data is performed with the help of IOT devices since the goal is to develop a AI based smoke detector device. Many different environments and fire sources have to be sampled to ensure a good dataset for training. A short list of different scenarios which are captured:</a:t>
            </a:r>
          </a:p>
          <a:p>
            <a:pPr marL="0" indent="0" fontAlgn="base">
              <a:buNone/>
            </a:pPr>
            <a:r>
              <a:rPr lang="en-US" sz="2000" b="0" i="0" dirty="0">
                <a:effectLst/>
                <a:latin typeface="Inter"/>
              </a:rPr>
              <a:t>Normal indoor Normal outdoor Indoor wood fire, firefighter training area Indoor gas fire, firefighter training area Outdoor wood, coal, and gas grill Outdoor high humidity etc. The dataset is nearly 60.000 readings long. The sample rate is 1Hz for all sensors. To keep track of the data, a UTC timestamp is added to every sensor reading.</a:t>
            </a:r>
          </a:p>
        </p:txBody>
      </p:sp>
      <p:sp>
        <p:nvSpPr>
          <p:cNvPr id="4" name="Slide Number Placeholder 3">
            <a:extLst>
              <a:ext uri="{FF2B5EF4-FFF2-40B4-BE49-F238E27FC236}">
                <a16:creationId xmlns:a16="http://schemas.microsoft.com/office/drawing/2014/main" id="{31363FF3-6E16-9087-50E3-5F64EBABBB9F}"/>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5186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3" name="Rectangle 18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4453C66-B7F5-9973-5239-129CAAE31950}"/>
              </a:ext>
            </a:extLst>
          </p:cNvPr>
          <p:cNvSpPr>
            <a:spLocks noGrp="1"/>
          </p:cNvSpPr>
          <p:nvPr>
            <p:ph type="title"/>
          </p:nvPr>
        </p:nvSpPr>
        <p:spPr>
          <a:xfrm>
            <a:off x="838200" y="365125"/>
            <a:ext cx="5393361" cy="1325563"/>
          </a:xfrm>
        </p:spPr>
        <p:txBody>
          <a:bodyPr>
            <a:normAutofit/>
          </a:bodyPr>
          <a:lstStyle/>
          <a:p>
            <a:r>
              <a:rPr lang="en-US" b="1">
                <a:ea typeface="+mj-lt"/>
                <a:cs typeface="+mj-lt"/>
              </a:rPr>
              <a:t>Project Objective and Scope</a:t>
            </a:r>
            <a:endParaRPr lang="en-US" b="1"/>
          </a:p>
        </p:txBody>
      </p:sp>
      <p:sp>
        <p:nvSpPr>
          <p:cNvPr id="167" name="Content Placeholder 166">
            <a:extLst>
              <a:ext uri="{FF2B5EF4-FFF2-40B4-BE49-F238E27FC236}">
                <a16:creationId xmlns:a16="http://schemas.microsoft.com/office/drawing/2014/main" id="{3C4EA330-C1E3-0B3A-41F0-BE642AF69E5C}"/>
              </a:ext>
            </a:extLst>
          </p:cNvPr>
          <p:cNvSpPr>
            <a:spLocks noGrp="1"/>
          </p:cNvSpPr>
          <p:nvPr>
            <p:ph idx="1"/>
          </p:nvPr>
        </p:nvSpPr>
        <p:spPr>
          <a:xfrm>
            <a:off x="838200" y="1825625"/>
            <a:ext cx="5393361" cy="4351338"/>
          </a:xfrm>
        </p:spPr>
        <p:txBody>
          <a:bodyPr vert="horz" lIns="91440" tIns="45720" rIns="91440" bIns="45720" rtlCol="0">
            <a:normAutofit/>
          </a:bodyPr>
          <a:lstStyle/>
          <a:p>
            <a:r>
              <a:rPr lang="en-US" sz="1700" b="1">
                <a:ea typeface="+mn-lt"/>
                <a:cs typeface="+mn-lt"/>
              </a:rPr>
              <a:t>Objective:</a:t>
            </a:r>
            <a:endParaRPr lang="en-US" sz="1700"/>
          </a:p>
          <a:p>
            <a:pPr lvl="1"/>
            <a:r>
              <a:rPr lang="en-US" sz="1700">
                <a:ea typeface="+mn-lt"/>
                <a:cs typeface="+mn-lt"/>
              </a:rPr>
              <a:t>Develop an AI-based smoke detection device leveraging IoT sensors.</a:t>
            </a:r>
            <a:endParaRPr lang="en-US" sz="1700"/>
          </a:p>
          <a:p>
            <a:r>
              <a:rPr lang="en-US" sz="1700" b="1">
                <a:ea typeface="+mn-lt"/>
                <a:cs typeface="+mn-lt"/>
              </a:rPr>
              <a:t>Scope:</a:t>
            </a:r>
            <a:endParaRPr lang="en-US" sz="1700"/>
          </a:p>
          <a:p>
            <a:pPr lvl="1"/>
            <a:r>
              <a:rPr lang="en-US" sz="1700">
                <a:ea typeface="+mn-lt"/>
                <a:cs typeface="+mn-lt"/>
              </a:rPr>
              <a:t>Integration of various IoT sensors to collect environmental data.</a:t>
            </a:r>
            <a:endParaRPr lang="en-US" sz="1700"/>
          </a:p>
          <a:p>
            <a:pPr lvl="1"/>
            <a:r>
              <a:rPr lang="en-US" sz="1700">
                <a:ea typeface="+mn-lt"/>
                <a:cs typeface="+mn-lt"/>
              </a:rPr>
              <a:t>Use of AI algorithms to accurately predict the presence of smoke/fire.</a:t>
            </a:r>
            <a:endParaRPr lang="en-US" sz="1700"/>
          </a:p>
          <a:p>
            <a:pPr lvl="1"/>
            <a:r>
              <a:rPr lang="en-US" sz="1700">
                <a:ea typeface="+mn-lt"/>
                <a:cs typeface="+mn-lt"/>
              </a:rPr>
              <a:t>Deployment in varied environments to ensure reliability.</a:t>
            </a:r>
            <a:endParaRPr lang="en-US" sz="1700"/>
          </a:p>
          <a:p>
            <a:endParaRPr lang="en-US" sz="1700"/>
          </a:p>
        </p:txBody>
      </p:sp>
      <p:pic>
        <p:nvPicPr>
          <p:cNvPr id="169" name="Picture 168" descr="CPU with binary numbers and blueprint">
            <a:extLst>
              <a:ext uri="{FF2B5EF4-FFF2-40B4-BE49-F238E27FC236}">
                <a16:creationId xmlns:a16="http://schemas.microsoft.com/office/drawing/2014/main" id="{DE97B47B-8DD9-B848-E363-E2171B116C1D}"/>
              </a:ext>
            </a:extLst>
          </p:cNvPr>
          <p:cNvPicPr>
            <a:picLocks noChangeAspect="1"/>
          </p:cNvPicPr>
          <p:nvPr/>
        </p:nvPicPr>
        <p:blipFill>
          <a:blip r:embed="rId2"/>
          <a:srcRect l="24823" r="18928"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8225CA7-B759-3F14-DCA0-1D0B46B3FD29}"/>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246171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E18AE4E-1164-F50A-C507-9A02100FB6A1}"/>
              </a:ext>
            </a:extLst>
          </p:cNvPr>
          <p:cNvSpPr>
            <a:spLocks noGrp="1"/>
          </p:cNvSpPr>
          <p:nvPr>
            <p:ph type="title"/>
          </p:nvPr>
        </p:nvSpPr>
        <p:spPr>
          <a:xfrm>
            <a:off x="841246" y="673770"/>
            <a:ext cx="3644489" cy="2414488"/>
          </a:xfrm>
        </p:spPr>
        <p:txBody>
          <a:bodyPr anchor="t">
            <a:normAutofit/>
          </a:bodyPr>
          <a:lstStyle/>
          <a:p>
            <a:r>
              <a:rPr lang="en-US" sz="5400" b="1">
                <a:solidFill>
                  <a:srgbClr val="FFFFFF"/>
                </a:solidFill>
                <a:ea typeface="+mj-lt"/>
                <a:cs typeface="+mj-lt"/>
              </a:rPr>
              <a:t>About the features</a:t>
            </a:r>
            <a:endParaRPr lang="en-US" sz="5400" b="1">
              <a:solidFill>
                <a:srgbClr val="FFFFFF"/>
              </a:solidFill>
            </a:endParaRPr>
          </a:p>
        </p:txBody>
      </p:sp>
      <p:sp>
        <p:nvSpPr>
          <p:cNvPr id="3" name="Content Placeholder 2">
            <a:extLst>
              <a:ext uri="{FF2B5EF4-FFF2-40B4-BE49-F238E27FC236}">
                <a16:creationId xmlns:a16="http://schemas.microsoft.com/office/drawing/2014/main" id="{49644E6B-E72F-A834-15AC-D3524EDA2C3F}"/>
              </a:ext>
            </a:extLst>
          </p:cNvPr>
          <p:cNvSpPr>
            <a:spLocks noGrp="1"/>
          </p:cNvSpPr>
          <p:nvPr>
            <p:ph idx="1"/>
          </p:nvPr>
        </p:nvSpPr>
        <p:spPr>
          <a:xfrm>
            <a:off x="6095999" y="882315"/>
            <a:ext cx="5254754" cy="5294647"/>
          </a:xfrm>
        </p:spPr>
        <p:txBody>
          <a:bodyPr vert="horz" lIns="91440" tIns="45720" rIns="91440" bIns="45720" rtlCol="0">
            <a:normAutofit/>
          </a:bodyPr>
          <a:lstStyle/>
          <a:p>
            <a:pPr marL="0" indent="0">
              <a:buNone/>
            </a:pPr>
            <a:r>
              <a:rPr lang="en-US" sz="1200" b="1" i="0" u="none" strike="noStrike" baseline="0" dirty="0">
                <a:latin typeface="Arial" panose="020B0604020202020204" pitchFamily="34" charset="0"/>
              </a:rPr>
              <a:t>UTC</a:t>
            </a:r>
            <a:r>
              <a:rPr lang="en-US" sz="1200" b="0" i="0" u="none" strike="noStrike" baseline="0" dirty="0">
                <a:latin typeface="Arial" panose="020B0604020202020204" pitchFamily="34" charset="0"/>
              </a:rPr>
              <a:t> - The time when experiment was performed.</a:t>
            </a:r>
          </a:p>
          <a:p>
            <a:pPr marL="0" indent="0">
              <a:buNone/>
            </a:pPr>
            <a:r>
              <a:rPr lang="en-US" sz="1200" b="1" i="0" u="none" strike="noStrike" baseline="0" dirty="0">
                <a:latin typeface="Arial" panose="020B0604020202020204" pitchFamily="34" charset="0"/>
              </a:rPr>
              <a:t>Temperature</a:t>
            </a:r>
            <a:r>
              <a:rPr lang="en-US" sz="1200" b="0" i="0" u="none" strike="noStrike" baseline="0" dirty="0">
                <a:latin typeface="Arial" panose="020B0604020202020204" pitchFamily="34" charset="0"/>
              </a:rPr>
              <a:t> - Temperature of Surroundings. Measured in Celsius</a:t>
            </a:r>
          </a:p>
          <a:p>
            <a:pPr marL="0" indent="0">
              <a:buNone/>
            </a:pPr>
            <a:r>
              <a:rPr lang="en-US" sz="1200" b="1" i="0" u="none" strike="noStrike" baseline="0" dirty="0">
                <a:latin typeface="Arial" panose="020B0604020202020204" pitchFamily="34" charset="0"/>
              </a:rPr>
              <a:t>Humidity</a:t>
            </a:r>
            <a:r>
              <a:rPr lang="en-US" sz="1200" b="0" i="0" u="none" strike="noStrike" baseline="0" dirty="0">
                <a:latin typeface="Arial" panose="020B0604020202020204" pitchFamily="34" charset="0"/>
              </a:rPr>
              <a:t> - The air humidity during the experiment.</a:t>
            </a:r>
          </a:p>
          <a:p>
            <a:pPr marL="0" indent="0">
              <a:buNone/>
            </a:pPr>
            <a:r>
              <a:rPr lang="en-US" sz="1200" b="1" i="0" u="none" strike="noStrike" baseline="0" dirty="0">
                <a:latin typeface="Arial" panose="020B0604020202020204" pitchFamily="34" charset="0"/>
              </a:rPr>
              <a:t>TVOC</a:t>
            </a:r>
            <a:r>
              <a:rPr lang="en-US" sz="1200" b="0" i="0" u="none" strike="noStrike" baseline="0" dirty="0">
                <a:latin typeface="Arial" panose="020B0604020202020204" pitchFamily="34" charset="0"/>
              </a:rPr>
              <a:t> - Total Volatile Organic Compounds. Measured in ppb (parts per billion)</a:t>
            </a:r>
          </a:p>
          <a:p>
            <a:pPr marL="0" indent="0">
              <a:buNone/>
            </a:pPr>
            <a:r>
              <a:rPr lang="en-US" sz="1200" b="1" i="0" u="none" strike="noStrike" baseline="0" dirty="0">
                <a:latin typeface="Arial" panose="020B0604020202020204" pitchFamily="34" charset="0"/>
              </a:rPr>
              <a:t>eCo2</a:t>
            </a:r>
            <a:r>
              <a:rPr lang="en-US" sz="1200" b="0" i="0" u="none" strike="noStrike" baseline="0" dirty="0">
                <a:latin typeface="Arial" panose="020B0604020202020204" pitchFamily="34" charset="0"/>
              </a:rPr>
              <a:t> - CO2 equivalent concentration. Measured in ppm (parts per million)</a:t>
            </a:r>
          </a:p>
          <a:p>
            <a:pPr marL="0" indent="0">
              <a:buNone/>
            </a:pPr>
            <a:r>
              <a:rPr lang="en-US" sz="1200" b="1" i="0" u="none" strike="noStrike" baseline="0" dirty="0">
                <a:latin typeface="Arial" panose="020B0604020202020204" pitchFamily="34" charset="0"/>
              </a:rPr>
              <a:t>Raw H2</a:t>
            </a:r>
            <a:r>
              <a:rPr lang="en-US" sz="1200" b="0" i="0" u="none" strike="noStrike" baseline="0" dirty="0">
                <a:latin typeface="Arial" panose="020B0604020202020204" pitchFamily="34" charset="0"/>
              </a:rPr>
              <a:t> - The amount of Raw Hydrogen present in the surroundings.</a:t>
            </a:r>
          </a:p>
          <a:p>
            <a:pPr marL="0" indent="0">
              <a:buNone/>
            </a:pPr>
            <a:r>
              <a:rPr lang="en-US" sz="1200" b="1" i="0" u="none" strike="noStrike" baseline="0" dirty="0">
                <a:latin typeface="Arial" panose="020B0604020202020204" pitchFamily="34" charset="0"/>
              </a:rPr>
              <a:t>Raw Ethanol </a:t>
            </a:r>
            <a:r>
              <a:rPr lang="en-US" sz="1200" b="0" i="0" u="none" strike="noStrike" baseline="0" dirty="0">
                <a:latin typeface="Arial" panose="020B0604020202020204" pitchFamily="34" charset="0"/>
              </a:rPr>
              <a:t>- The amount of Raw Ethanol present in the surroundings.</a:t>
            </a:r>
          </a:p>
          <a:p>
            <a:pPr marL="0" indent="0">
              <a:buNone/>
            </a:pPr>
            <a:r>
              <a:rPr lang="en-US" sz="1200" b="1" i="0" u="none" strike="noStrike" baseline="0" dirty="0">
                <a:latin typeface="Arial" panose="020B0604020202020204" pitchFamily="34" charset="0"/>
              </a:rPr>
              <a:t>Pressure</a:t>
            </a:r>
            <a:r>
              <a:rPr lang="en-US" sz="1200" b="0" i="0" u="none" strike="noStrike" baseline="0" dirty="0">
                <a:latin typeface="Arial" panose="020B0604020202020204" pitchFamily="34" charset="0"/>
              </a:rPr>
              <a:t> - Air pressure. Measured in </a:t>
            </a:r>
            <a:r>
              <a:rPr lang="en-US" sz="1200" b="0" i="0" u="none" strike="noStrike" baseline="0" dirty="0" err="1">
                <a:latin typeface="Arial" panose="020B0604020202020204" pitchFamily="34" charset="0"/>
              </a:rPr>
              <a:t>hPa</a:t>
            </a:r>
            <a:endParaRPr lang="en-US" sz="1200" b="0" i="0" u="none" strike="noStrike" baseline="0" dirty="0">
              <a:latin typeface="Arial" panose="020B0604020202020204" pitchFamily="34" charset="0"/>
            </a:endParaRPr>
          </a:p>
          <a:p>
            <a:pPr marL="0" indent="0">
              <a:buNone/>
            </a:pPr>
            <a:r>
              <a:rPr lang="en-US" sz="1200" b="1" i="0" u="none" strike="noStrike" baseline="0" dirty="0">
                <a:latin typeface="Arial" panose="020B0604020202020204" pitchFamily="34" charset="0"/>
              </a:rPr>
              <a:t>PM1.0</a:t>
            </a:r>
            <a:r>
              <a:rPr lang="en-US" sz="1200" b="0" i="0" u="none" strike="noStrike" baseline="0" dirty="0">
                <a:latin typeface="Arial" panose="020B0604020202020204" pitchFamily="34" charset="0"/>
              </a:rPr>
              <a:t> - Particulate matter of diameter less than 1.0 micrometer .</a:t>
            </a:r>
          </a:p>
          <a:p>
            <a:pPr marL="0" indent="0">
              <a:buNone/>
            </a:pPr>
            <a:r>
              <a:rPr lang="en-US" sz="1200" b="1" i="0" u="none" strike="noStrike" baseline="0" dirty="0">
                <a:latin typeface="Arial" panose="020B0604020202020204" pitchFamily="34" charset="0"/>
              </a:rPr>
              <a:t>PM2.5</a:t>
            </a:r>
            <a:r>
              <a:rPr lang="en-US" sz="1200" b="0" i="0" u="none" strike="noStrike" baseline="0" dirty="0">
                <a:latin typeface="Arial" panose="020B0604020202020204" pitchFamily="34" charset="0"/>
              </a:rPr>
              <a:t> - Particulate matter of diameter less than 2.5 micrometer.</a:t>
            </a:r>
          </a:p>
          <a:p>
            <a:pPr marL="0" indent="0">
              <a:buNone/>
            </a:pPr>
            <a:r>
              <a:rPr lang="en-US" sz="1200" b="1" i="0" u="none" strike="noStrike" baseline="0" dirty="0">
                <a:latin typeface="Arial" panose="020B0604020202020204" pitchFamily="34" charset="0"/>
              </a:rPr>
              <a:t>NC0.5</a:t>
            </a:r>
            <a:r>
              <a:rPr lang="en-US" sz="1200" b="0" i="0" u="none" strike="noStrike" baseline="0" dirty="0">
                <a:latin typeface="Arial" panose="020B0604020202020204" pitchFamily="34" charset="0"/>
              </a:rPr>
              <a:t> - Concentration of particulate matter of diameter less than 0.5 micrometers.</a:t>
            </a:r>
          </a:p>
          <a:p>
            <a:pPr marL="0" indent="0">
              <a:buNone/>
            </a:pPr>
            <a:r>
              <a:rPr lang="en-US" sz="1200" b="1" i="0" u="none" strike="noStrike" baseline="0" dirty="0">
                <a:latin typeface="Arial" panose="020B0604020202020204" pitchFamily="34" charset="0"/>
              </a:rPr>
              <a:t>NC1.0</a:t>
            </a:r>
            <a:r>
              <a:rPr lang="en-US" sz="1200" b="0" i="0" u="none" strike="noStrike" baseline="0" dirty="0">
                <a:latin typeface="Arial" panose="020B0604020202020204" pitchFamily="34" charset="0"/>
              </a:rPr>
              <a:t> - Concentration of particulate matter of diameter less than 1.0 micrometers.</a:t>
            </a:r>
          </a:p>
          <a:p>
            <a:pPr marL="0" indent="0">
              <a:buNone/>
            </a:pPr>
            <a:r>
              <a:rPr lang="en-US" sz="1200" b="1" i="0" u="none" strike="noStrike" baseline="0" dirty="0">
                <a:latin typeface="Arial" panose="020B0604020202020204" pitchFamily="34" charset="0"/>
              </a:rPr>
              <a:t>NC2.5</a:t>
            </a:r>
            <a:r>
              <a:rPr lang="en-US" sz="1200" b="0" i="0" u="none" strike="noStrike" baseline="0" dirty="0">
                <a:latin typeface="Arial" panose="020B0604020202020204" pitchFamily="34" charset="0"/>
              </a:rPr>
              <a:t> - Concentration of particulate matter of diameter less than 2.5 micrometers.</a:t>
            </a:r>
          </a:p>
          <a:p>
            <a:pPr marL="0" indent="0">
              <a:buNone/>
            </a:pPr>
            <a:r>
              <a:rPr lang="en-US" sz="1200" b="1" i="0" u="none" strike="noStrike" baseline="0" dirty="0">
                <a:latin typeface="Arial" panose="020B0604020202020204" pitchFamily="34" charset="0"/>
              </a:rPr>
              <a:t>CNT </a:t>
            </a:r>
            <a:r>
              <a:rPr lang="en-US" sz="1200" b="0" i="0" u="none" strike="noStrike" baseline="0" dirty="0">
                <a:latin typeface="Arial" panose="020B0604020202020204" pitchFamily="34" charset="0"/>
              </a:rPr>
              <a:t>- Simple Count. </a:t>
            </a:r>
          </a:p>
          <a:p>
            <a:pPr marL="0" indent="0">
              <a:buNone/>
            </a:pPr>
            <a:r>
              <a:rPr lang="en-US" sz="1200" b="1" i="0" u="none" strike="noStrike" baseline="0" dirty="0">
                <a:latin typeface="Arial" panose="020B0604020202020204" pitchFamily="34" charset="0"/>
              </a:rPr>
              <a:t>Fire Alarm </a:t>
            </a:r>
            <a:r>
              <a:rPr lang="en-US" sz="1200" b="0" i="0" u="none" strike="noStrike" baseline="0" dirty="0">
                <a:latin typeface="Arial" panose="020B0604020202020204" pitchFamily="34" charset="0"/>
              </a:rPr>
              <a:t>- (Reality) If fire was present then value is 1 else it is 0.</a:t>
            </a:r>
            <a:endParaRPr lang="en-US" sz="1200" dirty="0"/>
          </a:p>
        </p:txBody>
      </p:sp>
      <p:sp>
        <p:nvSpPr>
          <p:cNvPr id="4" name="Slide Number Placeholder 3">
            <a:extLst>
              <a:ext uri="{FF2B5EF4-FFF2-40B4-BE49-F238E27FC236}">
                <a16:creationId xmlns:a16="http://schemas.microsoft.com/office/drawing/2014/main" id="{3797B687-E831-E095-293B-EA986B18452D}"/>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80198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76502C4-7D7E-426A-9005-82F32F2BF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2" name="Freeform: Shape 21">
            <a:extLst>
              <a:ext uri="{FF2B5EF4-FFF2-40B4-BE49-F238E27FC236}">
                <a16:creationId xmlns:a16="http://schemas.microsoft.com/office/drawing/2014/main" id="{742CA0AC-CC64-41C0-A0DD-13815E957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35739" y="0"/>
            <a:ext cx="6256109" cy="6858000"/>
          </a:xfrm>
          <a:custGeom>
            <a:avLst/>
            <a:gdLst>
              <a:gd name="connsiteX0" fmla="*/ 5163144 w 6256109"/>
              <a:gd name="connsiteY0" fmla="*/ 0 h 6858000"/>
              <a:gd name="connsiteX1" fmla="*/ 0 w 6256109"/>
              <a:gd name="connsiteY1" fmla="*/ 0 h 6858000"/>
              <a:gd name="connsiteX2" fmla="*/ 0 w 6256109"/>
              <a:gd name="connsiteY2" fmla="*/ 6858000 h 6858000"/>
              <a:gd name="connsiteX3" fmla="*/ 4369117 w 6256109"/>
              <a:gd name="connsiteY3" fmla="*/ 6858000 h 6858000"/>
              <a:gd name="connsiteX4" fmla="*/ 4398729 w 6256109"/>
              <a:gd name="connsiteY4" fmla="*/ 6830181 h 6858000"/>
              <a:gd name="connsiteX5" fmla="*/ 6256109 w 6256109"/>
              <a:gd name="connsiteY5" fmla="*/ 3651437 h 6858000"/>
              <a:gd name="connsiteX6" fmla="*/ 5194078 w 6256109"/>
              <a:gd name="connsiteY6"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6109" h="6858000">
                <a:moveTo>
                  <a:pt x="5163144" y="0"/>
                </a:moveTo>
                <a:lnTo>
                  <a:pt x="0" y="0"/>
                </a:lnTo>
                <a:lnTo>
                  <a:pt x="0" y="6858000"/>
                </a:lnTo>
                <a:lnTo>
                  <a:pt x="4369117" y="6858000"/>
                </a:lnTo>
                <a:lnTo>
                  <a:pt x="4398729" y="6830181"/>
                </a:lnTo>
                <a:cubicBezTo>
                  <a:pt x="5335793" y="5938874"/>
                  <a:pt x="6256109" y="5207207"/>
                  <a:pt x="6256109" y="3651437"/>
                </a:cubicBezTo>
                <a:cubicBezTo>
                  <a:pt x="6256109" y="2217590"/>
                  <a:pt x="5880783" y="928495"/>
                  <a:pt x="5194078" y="3743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C724D673-8E36-4CE4-BE9A-83AD4B2A6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57781" y="0"/>
            <a:ext cx="1912217" cy="6858000"/>
          </a:xfrm>
          <a:custGeom>
            <a:avLst/>
            <a:gdLst>
              <a:gd name="connsiteX0" fmla="*/ 794027 w 1912217"/>
              <a:gd name="connsiteY0" fmla="*/ 0 h 6858000"/>
              <a:gd name="connsiteX1" fmla="*/ 819252 w 1912217"/>
              <a:gd name="connsiteY1" fmla="*/ 0 h 6858000"/>
              <a:gd name="connsiteX2" fmla="*/ 850186 w 1912217"/>
              <a:gd name="connsiteY2" fmla="*/ 37438 h 6858000"/>
              <a:gd name="connsiteX3" fmla="*/ 1912217 w 1912217"/>
              <a:gd name="connsiteY3" fmla="*/ 3651437 h 6858000"/>
              <a:gd name="connsiteX4" fmla="*/ 54837 w 1912217"/>
              <a:gd name="connsiteY4" fmla="*/ 6830181 h 6858000"/>
              <a:gd name="connsiteX5" fmla="*/ 25225 w 1912217"/>
              <a:gd name="connsiteY5" fmla="*/ 6858000 h 6858000"/>
              <a:gd name="connsiteX6" fmla="*/ 0 w 1912217"/>
              <a:gd name="connsiteY6" fmla="*/ 6858000 h 6858000"/>
              <a:gd name="connsiteX7" fmla="*/ 29612 w 1912217"/>
              <a:gd name="connsiteY7" fmla="*/ 6830181 h 6858000"/>
              <a:gd name="connsiteX8" fmla="*/ 1886992 w 1912217"/>
              <a:gd name="connsiteY8" fmla="*/ 3651437 h 6858000"/>
              <a:gd name="connsiteX9" fmla="*/ 824961 w 1912217"/>
              <a:gd name="connsiteY9" fmla="*/ 37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217" h="6858000">
                <a:moveTo>
                  <a:pt x="794027" y="0"/>
                </a:moveTo>
                <a:lnTo>
                  <a:pt x="819252" y="0"/>
                </a:lnTo>
                <a:lnTo>
                  <a:pt x="850186" y="37438"/>
                </a:lnTo>
                <a:cubicBezTo>
                  <a:pt x="1536891" y="928495"/>
                  <a:pt x="1912217" y="2217590"/>
                  <a:pt x="1912217" y="3651437"/>
                </a:cubicBezTo>
                <a:cubicBezTo>
                  <a:pt x="1912217" y="5207207"/>
                  <a:pt x="991901" y="5938874"/>
                  <a:pt x="54837" y="6830181"/>
                </a:cubicBezTo>
                <a:lnTo>
                  <a:pt x="25225" y="6858000"/>
                </a:lnTo>
                <a:lnTo>
                  <a:pt x="0" y="6858000"/>
                </a:lnTo>
                <a:lnTo>
                  <a:pt x="29612" y="6830181"/>
                </a:lnTo>
                <a:cubicBezTo>
                  <a:pt x="966676" y="5938874"/>
                  <a:pt x="1886992" y="5207207"/>
                  <a:pt x="1886992" y="3651437"/>
                </a:cubicBezTo>
                <a:cubicBezTo>
                  <a:pt x="1886992" y="2217590"/>
                  <a:pt x="1511666" y="928495"/>
                  <a:pt x="824961" y="37438"/>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AD075913-6DCD-4E36-A623-F839AE995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82157" y="0"/>
            <a:ext cx="1911937" cy="6858000"/>
          </a:xfrm>
          <a:custGeom>
            <a:avLst/>
            <a:gdLst>
              <a:gd name="connsiteX0" fmla="*/ 1046149 w 1911937"/>
              <a:gd name="connsiteY0" fmla="*/ 0 h 6858000"/>
              <a:gd name="connsiteX1" fmla="*/ 1063656 w 1911937"/>
              <a:gd name="connsiteY1" fmla="*/ 0 h 6858000"/>
              <a:gd name="connsiteX2" fmla="*/ 1127586 w 1911937"/>
              <a:gd name="connsiteY2" fmla="*/ 101159 h 6858000"/>
              <a:gd name="connsiteX3" fmla="*/ 1905102 w 1911937"/>
              <a:gd name="connsiteY3" fmla="*/ 3716702 h 6858000"/>
              <a:gd name="connsiteX4" fmla="*/ 312454 w 1911937"/>
              <a:gd name="connsiteY4" fmla="*/ 6591523 h 6858000"/>
              <a:gd name="connsiteX5" fmla="*/ 19171 w 1911937"/>
              <a:gd name="connsiteY5" fmla="*/ 6858000 h 6858000"/>
              <a:gd name="connsiteX6" fmla="*/ 0 w 1911937"/>
              <a:gd name="connsiteY6" fmla="*/ 6858000 h 6858000"/>
              <a:gd name="connsiteX7" fmla="*/ 294340 w 1911937"/>
              <a:gd name="connsiteY7" fmla="*/ 6590562 h 6858000"/>
              <a:gd name="connsiteX8" fmla="*/ 1886988 w 1911937"/>
              <a:gd name="connsiteY8" fmla="*/ 3715741 h 6858000"/>
              <a:gd name="connsiteX9" fmla="*/ 1109471 w 1911937"/>
              <a:gd name="connsiteY9" fmla="*/ 1001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1937" h="6858000">
                <a:moveTo>
                  <a:pt x="1046149" y="0"/>
                </a:moveTo>
                <a:lnTo>
                  <a:pt x="1063656" y="0"/>
                </a:lnTo>
                <a:lnTo>
                  <a:pt x="1127586" y="101159"/>
                </a:lnTo>
                <a:cubicBezTo>
                  <a:pt x="1686146" y="1045656"/>
                  <a:pt x="1959688" y="2323834"/>
                  <a:pt x="1905102" y="3716702"/>
                </a:cubicBezTo>
                <a:cubicBezTo>
                  <a:pt x="1849823" y="5127254"/>
                  <a:pt x="1130316" y="5847421"/>
                  <a:pt x="312454" y="6591523"/>
                </a:cubicBezTo>
                <a:lnTo>
                  <a:pt x="19171" y="6858000"/>
                </a:lnTo>
                <a:lnTo>
                  <a:pt x="0" y="6858000"/>
                </a:lnTo>
                <a:lnTo>
                  <a:pt x="294340" y="6590562"/>
                </a:lnTo>
                <a:cubicBezTo>
                  <a:pt x="1112201" y="5846460"/>
                  <a:pt x="1831708" y="5126294"/>
                  <a:pt x="1886988" y="3715741"/>
                </a:cubicBezTo>
                <a:cubicBezTo>
                  <a:pt x="1941574" y="2322872"/>
                  <a:pt x="1668031" y="1044695"/>
                  <a:pt x="1109471" y="1001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1179576" y="696035"/>
            <a:ext cx="4649797" cy="1479793"/>
          </a:xfrm>
        </p:spPr>
        <p:txBody>
          <a:bodyPr anchor="b">
            <a:normAutofit/>
          </a:bodyPr>
          <a:lstStyle/>
          <a:p>
            <a:r>
              <a:rPr lang="en-US" sz="3600" b="1">
                <a:ea typeface="+mj-lt"/>
                <a:cs typeface="+mj-lt"/>
              </a:rPr>
              <a:t>Understanding the Dataset</a:t>
            </a:r>
            <a:endParaRPr lang="en-US" sz="3600" b="1"/>
          </a:p>
        </p:txBody>
      </p:sp>
      <p:sp>
        <p:nvSpPr>
          <p:cNvPr id="3" name="Content Placeholder 2">
            <a:extLst>
              <a:ext uri="{FF2B5EF4-FFF2-40B4-BE49-F238E27FC236}">
                <a16:creationId xmlns:a16="http://schemas.microsoft.com/office/drawing/2014/main" id="{8CCB2BA8-098F-3FD3-F513-321894FE12E5}"/>
              </a:ext>
            </a:extLst>
          </p:cNvPr>
          <p:cNvSpPr>
            <a:spLocks noGrp="1"/>
          </p:cNvSpPr>
          <p:nvPr>
            <p:ph idx="1"/>
          </p:nvPr>
        </p:nvSpPr>
        <p:spPr>
          <a:xfrm>
            <a:off x="1179576" y="2312988"/>
            <a:ext cx="4253100" cy="3651250"/>
          </a:xfrm>
        </p:spPr>
        <p:txBody>
          <a:bodyPr vert="horz" lIns="91440" tIns="45720" rIns="91440" bIns="45720" rtlCol="0">
            <a:normAutofit/>
          </a:bodyPr>
          <a:lstStyle/>
          <a:p>
            <a:pPr marL="0" indent="0">
              <a:buNone/>
            </a:pPr>
            <a:endParaRPr lang="en-IN" sz="2000" b="0" i="0" u="none" strike="noStrike" baseline="0">
              <a:latin typeface="Arial" panose="020B0604020202020204" pitchFamily="34" charset="0"/>
            </a:endParaRPr>
          </a:p>
          <a:p>
            <a:r>
              <a:rPr lang="en-US" sz="2000" b="0" i="0" u="none" strike="noStrike" baseline="0">
                <a:latin typeface="Arial" panose="020B0604020202020204" pitchFamily="34" charset="0"/>
              </a:rPr>
              <a:t>There are total of 62360 rows and 15 coloumns in data.</a:t>
            </a:r>
          </a:p>
          <a:p>
            <a:r>
              <a:rPr lang="en-IN" sz="2000" b="0" i="0" u="none" strike="noStrike" baseline="0">
                <a:latin typeface="Arial" panose="020B0604020202020204" pitchFamily="34" charset="0"/>
              </a:rPr>
              <a:t>Data contains no missing value.</a:t>
            </a:r>
          </a:p>
          <a:p>
            <a:r>
              <a:rPr lang="en-US" sz="2000" b="0" i="0" u="none" strike="noStrike" baseline="0">
                <a:latin typeface="Arial" panose="020B0604020202020204" pitchFamily="34" charset="0"/>
              </a:rPr>
              <a:t>We do not have any categorical feature</a:t>
            </a:r>
          </a:p>
          <a:p>
            <a:r>
              <a:rPr lang="en-US" sz="2000" b="0" i="0" u="none" strike="noStrike" baseline="0">
                <a:latin typeface="Arial" panose="020B0604020202020204" pitchFamily="34" charset="0"/>
              </a:rPr>
              <a:t>There are a total of 810680 (62360 x 13) observations .</a:t>
            </a:r>
          </a:p>
        </p:txBody>
      </p:sp>
      <p:pic>
        <p:nvPicPr>
          <p:cNvPr id="12" name="Picture 11">
            <a:extLst>
              <a:ext uri="{FF2B5EF4-FFF2-40B4-BE49-F238E27FC236}">
                <a16:creationId xmlns:a16="http://schemas.microsoft.com/office/drawing/2014/main" id="{3D169819-F47D-42BB-0D2A-3A86F5BCBF43}"/>
              </a:ext>
            </a:extLst>
          </p:cNvPr>
          <p:cNvPicPr>
            <a:picLocks noChangeAspect="1"/>
          </p:cNvPicPr>
          <p:nvPr/>
        </p:nvPicPr>
        <p:blipFill>
          <a:blip r:embed="rId2"/>
          <a:stretch>
            <a:fillRect/>
          </a:stretch>
        </p:blipFill>
        <p:spPr>
          <a:xfrm>
            <a:off x="7391054" y="345324"/>
            <a:ext cx="1463333" cy="2818507"/>
          </a:xfrm>
          <a:prstGeom prst="rect">
            <a:avLst/>
          </a:prstGeom>
        </p:spPr>
      </p:pic>
      <p:pic>
        <p:nvPicPr>
          <p:cNvPr id="15" name="Picture 14">
            <a:extLst>
              <a:ext uri="{FF2B5EF4-FFF2-40B4-BE49-F238E27FC236}">
                <a16:creationId xmlns:a16="http://schemas.microsoft.com/office/drawing/2014/main" id="{37129041-82BF-BE33-49FC-0CC46DE84311}"/>
              </a:ext>
            </a:extLst>
          </p:cNvPr>
          <p:cNvPicPr>
            <a:picLocks noChangeAspect="1"/>
          </p:cNvPicPr>
          <p:nvPr/>
        </p:nvPicPr>
        <p:blipFill>
          <a:blip r:embed="rId3"/>
          <a:stretch>
            <a:fillRect/>
          </a:stretch>
        </p:blipFill>
        <p:spPr>
          <a:xfrm>
            <a:off x="9736279" y="601509"/>
            <a:ext cx="2036737" cy="3422958"/>
          </a:xfrm>
          <a:prstGeom prst="rect">
            <a:avLst/>
          </a:prstGeom>
        </p:spPr>
      </p:pic>
      <p:pic>
        <p:nvPicPr>
          <p:cNvPr id="8" name="Picture 7">
            <a:extLst>
              <a:ext uri="{FF2B5EF4-FFF2-40B4-BE49-F238E27FC236}">
                <a16:creationId xmlns:a16="http://schemas.microsoft.com/office/drawing/2014/main" id="{34423991-C303-BCD1-D401-9DA5646E328A}"/>
              </a:ext>
            </a:extLst>
          </p:cNvPr>
          <p:cNvPicPr>
            <a:picLocks noChangeAspect="1"/>
          </p:cNvPicPr>
          <p:nvPr/>
        </p:nvPicPr>
        <p:blipFill>
          <a:blip r:embed="rId4"/>
          <a:stretch>
            <a:fillRect/>
          </a:stretch>
        </p:blipFill>
        <p:spPr>
          <a:xfrm>
            <a:off x="6387638" y="3429000"/>
            <a:ext cx="2915968" cy="3083676"/>
          </a:xfrm>
          <a:prstGeom prst="rect">
            <a:avLst/>
          </a:prstGeom>
        </p:spPr>
      </p:pic>
      <p:pic>
        <p:nvPicPr>
          <p:cNvPr id="5" name="Picture 4">
            <a:extLst>
              <a:ext uri="{FF2B5EF4-FFF2-40B4-BE49-F238E27FC236}">
                <a16:creationId xmlns:a16="http://schemas.microsoft.com/office/drawing/2014/main" id="{5EBAD41B-5E40-381C-78A9-91D7F93FE95E}"/>
              </a:ext>
            </a:extLst>
          </p:cNvPr>
          <p:cNvPicPr>
            <a:picLocks noChangeAspect="1"/>
          </p:cNvPicPr>
          <p:nvPr/>
        </p:nvPicPr>
        <p:blipFill>
          <a:blip r:embed="rId5"/>
          <a:stretch>
            <a:fillRect/>
          </a:stretch>
        </p:blipFill>
        <p:spPr>
          <a:xfrm>
            <a:off x="9835257" y="4563411"/>
            <a:ext cx="1617094" cy="1176069"/>
          </a:xfrm>
          <a:prstGeom prst="rect">
            <a:avLst/>
          </a:prstGeom>
        </p:spPr>
      </p:pic>
      <p:sp>
        <p:nvSpPr>
          <p:cNvPr id="4" name="Slide Number Placeholder 3">
            <a:extLst>
              <a:ext uri="{FF2B5EF4-FFF2-40B4-BE49-F238E27FC236}">
                <a16:creationId xmlns:a16="http://schemas.microsoft.com/office/drawing/2014/main" id="{1D347569-D74C-602A-7F37-2E052BDE8BC8}"/>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846672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1179576" y="696035"/>
            <a:ext cx="4649797" cy="1479793"/>
          </a:xfrm>
        </p:spPr>
        <p:txBody>
          <a:bodyPr anchor="b">
            <a:normAutofit fontScale="90000"/>
          </a:bodyPr>
          <a:lstStyle/>
          <a:p>
            <a:r>
              <a:rPr lang="en-US" sz="3600" b="1" dirty="0"/>
              <a:t>Exploring the time when the data was recorded.</a:t>
            </a:r>
          </a:p>
        </p:txBody>
      </p:sp>
      <p:sp>
        <p:nvSpPr>
          <p:cNvPr id="3" name="Content Placeholder 2">
            <a:extLst>
              <a:ext uri="{FF2B5EF4-FFF2-40B4-BE49-F238E27FC236}">
                <a16:creationId xmlns:a16="http://schemas.microsoft.com/office/drawing/2014/main" id="{8CCB2BA8-098F-3FD3-F513-321894FE12E5}"/>
              </a:ext>
            </a:extLst>
          </p:cNvPr>
          <p:cNvSpPr>
            <a:spLocks noGrp="1"/>
          </p:cNvSpPr>
          <p:nvPr>
            <p:ph idx="1"/>
          </p:nvPr>
        </p:nvSpPr>
        <p:spPr>
          <a:xfrm>
            <a:off x="1179576" y="2312988"/>
            <a:ext cx="4253100" cy="3651250"/>
          </a:xfrm>
        </p:spPr>
        <p:txBody>
          <a:bodyPr vert="horz" lIns="91440" tIns="45720" rIns="91440" bIns="45720" rtlCol="0">
            <a:normAutofit/>
          </a:bodyPr>
          <a:lstStyle/>
          <a:p>
            <a:pPr marL="0" indent="0">
              <a:buNone/>
            </a:pPr>
            <a:endParaRPr lang="en-IN" sz="2000" b="0" i="0" u="none" strike="noStrike" baseline="0" dirty="0">
              <a:latin typeface="Arial" panose="020B0604020202020204" pitchFamily="34" charset="0"/>
            </a:endParaRPr>
          </a:p>
          <a:p>
            <a:r>
              <a:rPr lang="en-US" sz="2000" dirty="0">
                <a:latin typeface="Arial" panose="020B0604020202020204" pitchFamily="34" charset="0"/>
              </a:rPr>
              <a:t>The data is recorded in 2022 in the 6</a:t>
            </a:r>
            <a:r>
              <a:rPr lang="en-US" sz="2000" baseline="30000" dirty="0">
                <a:latin typeface="Arial" panose="020B0604020202020204" pitchFamily="34" charset="0"/>
              </a:rPr>
              <a:t>th</a:t>
            </a:r>
            <a:r>
              <a:rPr lang="en-US" sz="2000" dirty="0">
                <a:latin typeface="Arial" panose="020B0604020202020204" pitchFamily="34" charset="0"/>
              </a:rPr>
              <a:t> month.</a:t>
            </a:r>
          </a:p>
          <a:p>
            <a:r>
              <a:rPr lang="en-US" sz="2000" b="0" i="0" u="none" strike="noStrike" baseline="0" dirty="0">
                <a:latin typeface="Arial" panose="020B0604020202020204" pitchFamily="34" charset="0"/>
              </a:rPr>
              <a:t>We further categorize the data using the hour values into Night, Morning, Afternoon, Evening.</a:t>
            </a:r>
          </a:p>
        </p:txBody>
      </p:sp>
      <p:pic>
        <p:nvPicPr>
          <p:cNvPr id="6" name="Picture 5">
            <a:extLst>
              <a:ext uri="{FF2B5EF4-FFF2-40B4-BE49-F238E27FC236}">
                <a16:creationId xmlns:a16="http://schemas.microsoft.com/office/drawing/2014/main" id="{546A35D5-6D33-5866-B710-36510C91C6FA}"/>
              </a:ext>
            </a:extLst>
          </p:cNvPr>
          <p:cNvPicPr>
            <a:picLocks noChangeAspect="1"/>
          </p:cNvPicPr>
          <p:nvPr/>
        </p:nvPicPr>
        <p:blipFill>
          <a:blip r:embed="rId2"/>
          <a:stretch>
            <a:fillRect/>
          </a:stretch>
        </p:blipFill>
        <p:spPr>
          <a:xfrm>
            <a:off x="7230471" y="424400"/>
            <a:ext cx="3781953" cy="1267002"/>
          </a:xfrm>
          <a:prstGeom prst="rect">
            <a:avLst/>
          </a:prstGeom>
        </p:spPr>
      </p:pic>
      <p:pic>
        <p:nvPicPr>
          <p:cNvPr id="9" name="Picture 8">
            <a:extLst>
              <a:ext uri="{FF2B5EF4-FFF2-40B4-BE49-F238E27FC236}">
                <a16:creationId xmlns:a16="http://schemas.microsoft.com/office/drawing/2014/main" id="{03DF6B9C-9E30-A100-6FB8-9FB4CE20270E}"/>
              </a:ext>
            </a:extLst>
          </p:cNvPr>
          <p:cNvPicPr>
            <a:picLocks noChangeAspect="1"/>
          </p:cNvPicPr>
          <p:nvPr/>
        </p:nvPicPr>
        <p:blipFill>
          <a:blip r:embed="rId3"/>
          <a:stretch>
            <a:fillRect/>
          </a:stretch>
        </p:blipFill>
        <p:spPr>
          <a:xfrm>
            <a:off x="6400039" y="4011715"/>
            <a:ext cx="3334215" cy="1324160"/>
          </a:xfrm>
          <a:prstGeom prst="rect">
            <a:avLst/>
          </a:prstGeom>
        </p:spPr>
      </p:pic>
      <p:pic>
        <p:nvPicPr>
          <p:cNvPr id="11" name="Picture 10">
            <a:extLst>
              <a:ext uri="{FF2B5EF4-FFF2-40B4-BE49-F238E27FC236}">
                <a16:creationId xmlns:a16="http://schemas.microsoft.com/office/drawing/2014/main" id="{66728D18-BFC7-3A9A-D39E-E745906E0A6F}"/>
              </a:ext>
            </a:extLst>
          </p:cNvPr>
          <p:cNvPicPr>
            <a:picLocks noChangeAspect="1"/>
          </p:cNvPicPr>
          <p:nvPr/>
        </p:nvPicPr>
        <p:blipFill>
          <a:blip r:embed="rId4"/>
          <a:stretch>
            <a:fillRect/>
          </a:stretch>
        </p:blipFill>
        <p:spPr>
          <a:xfrm>
            <a:off x="7650586" y="1992016"/>
            <a:ext cx="3943900" cy="1600423"/>
          </a:xfrm>
          <a:prstGeom prst="rect">
            <a:avLst/>
          </a:prstGeom>
        </p:spPr>
      </p:pic>
      <p:pic>
        <p:nvPicPr>
          <p:cNvPr id="14" name="Picture 13">
            <a:extLst>
              <a:ext uri="{FF2B5EF4-FFF2-40B4-BE49-F238E27FC236}">
                <a16:creationId xmlns:a16="http://schemas.microsoft.com/office/drawing/2014/main" id="{A0EC7F3D-1C46-4E39-CC98-FF79EE641917}"/>
              </a:ext>
            </a:extLst>
          </p:cNvPr>
          <p:cNvPicPr>
            <a:picLocks noChangeAspect="1"/>
          </p:cNvPicPr>
          <p:nvPr/>
        </p:nvPicPr>
        <p:blipFill>
          <a:blip r:embed="rId5"/>
          <a:stretch>
            <a:fillRect/>
          </a:stretch>
        </p:blipFill>
        <p:spPr>
          <a:xfrm>
            <a:off x="896418" y="5755151"/>
            <a:ext cx="10698068" cy="495369"/>
          </a:xfrm>
          <a:prstGeom prst="rect">
            <a:avLst/>
          </a:prstGeom>
        </p:spPr>
      </p:pic>
      <p:sp>
        <p:nvSpPr>
          <p:cNvPr id="4" name="Slide Number Placeholder 3">
            <a:extLst>
              <a:ext uri="{FF2B5EF4-FFF2-40B4-BE49-F238E27FC236}">
                <a16:creationId xmlns:a16="http://schemas.microsoft.com/office/drawing/2014/main" id="{BB82EC08-44AC-4CDD-F50B-3967E3EC67B4}"/>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3809251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2384231" y="1564314"/>
            <a:ext cx="9829800" cy="1325880"/>
          </a:xfrm>
        </p:spPr>
        <p:txBody>
          <a:bodyPr anchor="b">
            <a:normAutofit/>
          </a:bodyPr>
          <a:lstStyle/>
          <a:p>
            <a:pPr algn="ctr"/>
            <a:r>
              <a:rPr lang="en-US" sz="3600" b="1" dirty="0">
                <a:solidFill>
                  <a:schemeClr val="tx2"/>
                </a:solidFill>
                <a:ea typeface="+mj-lt"/>
                <a:cs typeface="+mj-lt"/>
              </a:rPr>
              <a:t>Insights</a:t>
            </a:r>
            <a:endParaRPr lang="en-US" sz="3600" b="1" dirty="0">
              <a:solidFill>
                <a:schemeClr val="tx2"/>
              </a:solidFill>
            </a:endParaRPr>
          </a:p>
        </p:txBody>
      </p:sp>
      <p:grpSp>
        <p:nvGrpSpPr>
          <p:cNvPr id="14" name="Group 13">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5" name="Freeform: Shape 14">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CCB2BA8-098F-3FD3-F513-321894FE12E5}"/>
              </a:ext>
            </a:extLst>
          </p:cNvPr>
          <p:cNvSpPr>
            <a:spLocks noGrp="1"/>
          </p:cNvSpPr>
          <p:nvPr>
            <p:ph idx="1"/>
          </p:nvPr>
        </p:nvSpPr>
        <p:spPr>
          <a:xfrm>
            <a:off x="399744" y="3000729"/>
            <a:ext cx="4261851" cy="2522849"/>
          </a:xfrm>
        </p:spPr>
        <p:txBody>
          <a:bodyPr vert="horz" lIns="91440" tIns="45720" rIns="91440" bIns="45720" rtlCol="0" anchor="ctr">
            <a:normAutofit fontScale="85000" lnSpcReduction="20000"/>
          </a:bodyPr>
          <a:lstStyle/>
          <a:p>
            <a:r>
              <a:rPr lang="en-US" sz="1800" b="1" i="0" u="none" strike="noStrike" baseline="0" dirty="0">
                <a:solidFill>
                  <a:srgbClr val="000000"/>
                </a:solidFill>
                <a:latin typeface="Arial" panose="020B0604020202020204" pitchFamily="34" charset="0"/>
              </a:rPr>
              <a:t>Nighttime Dominance</a:t>
            </a:r>
            <a:r>
              <a:rPr lang="en-US" sz="1800" b="0" i="0" u="none" strike="noStrike" baseline="0" dirty="0">
                <a:solidFill>
                  <a:srgbClr val="000000"/>
                </a:solidFill>
                <a:latin typeface="Arial" panose="020B0604020202020204" pitchFamily="34" charset="0"/>
              </a:rPr>
              <a:t>: The data indicates that most of the activity or events occurred during the night (UTC). This represents approximately 40% of the total occurrences.</a:t>
            </a:r>
          </a:p>
          <a:p>
            <a:r>
              <a:rPr lang="en-US" sz="1800" b="1" i="0" u="none" strike="noStrike" baseline="0" dirty="0">
                <a:solidFill>
                  <a:srgbClr val="000000"/>
                </a:solidFill>
                <a:latin typeface="Arial" panose="020B0604020202020204" pitchFamily="34" charset="0"/>
              </a:rPr>
              <a:t>Morning Peak</a:t>
            </a:r>
            <a:r>
              <a:rPr lang="en-US" sz="1800" b="0" i="0" u="none" strike="noStrike" baseline="0" dirty="0">
                <a:solidFill>
                  <a:srgbClr val="000000"/>
                </a:solidFill>
                <a:latin typeface="Arial" panose="020B0604020202020204" pitchFamily="34" charset="0"/>
              </a:rPr>
              <a:t>: The morning period (UTC) also saw a substantial number of events, constituting around 36% of the total.</a:t>
            </a:r>
          </a:p>
          <a:p>
            <a:r>
              <a:rPr lang="en-US" sz="1800" b="1" i="0" u="none" strike="noStrike" baseline="0" dirty="0">
                <a:solidFill>
                  <a:srgbClr val="000000"/>
                </a:solidFill>
                <a:latin typeface="Arial" panose="020B0604020202020204" pitchFamily="34" charset="0"/>
              </a:rPr>
              <a:t>Afternoon and Evening</a:t>
            </a:r>
            <a:r>
              <a:rPr lang="en-US" sz="1800" b="0" i="0" u="none" strike="noStrike" baseline="0" dirty="0">
                <a:solidFill>
                  <a:srgbClr val="000000"/>
                </a:solidFill>
                <a:latin typeface="Arial" panose="020B0604020202020204" pitchFamily="34" charset="0"/>
              </a:rPr>
              <a:t>: The afternoon and evening periods combined account for less than 34% of the total occurrences, suggesting a lower activity level during these times.</a:t>
            </a:r>
          </a:p>
        </p:txBody>
      </p:sp>
      <p:grpSp>
        <p:nvGrpSpPr>
          <p:cNvPr id="20" name="Group 19">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1" name="Freeform: Shape 20">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graph showing the amount of smoke&#10;&#10;Description automatically generated">
            <a:extLst>
              <a:ext uri="{FF2B5EF4-FFF2-40B4-BE49-F238E27FC236}">
                <a16:creationId xmlns:a16="http://schemas.microsoft.com/office/drawing/2014/main" id="{2BCF09C6-2656-82F8-0F14-B0AC75D25B1B}"/>
              </a:ext>
            </a:extLst>
          </p:cNvPr>
          <p:cNvPicPr>
            <a:picLocks noChangeAspect="1"/>
          </p:cNvPicPr>
          <p:nvPr/>
        </p:nvPicPr>
        <p:blipFill>
          <a:blip r:embed="rId2"/>
          <a:stretch>
            <a:fillRect/>
          </a:stretch>
        </p:blipFill>
        <p:spPr>
          <a:xfrm>
            <a:off x="5029200" y="1689942"/>
            <a:ext cx="6926322" cy="4432846"/>
          </a:xfrm>
          <a:prstGeom prst="rect">
            <a:avLst/>
          </a:prstGeom>
        </p:spPr>
      </p:pic>
      <p:sp>
        <p:nvSpPr>
          <p:cNvPr id="4" name="Slide Number Placeholder 3">
            <a:extLst>
              <a:ext uri="{FF2B5EF4-FFF2-40B4-BE49-F238E27FC236}">
                <a16:creationId xmlns:a16="http://schemas.microsoft.com/office/drawing/2014/main" id="{D650CB9E-503B-5B91-EC15-3EB5B4737E8C}"/>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787223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0581B61-EB9C-4FED-8E62-AE74FB0BC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9" name="Group 28">
            <a:extLst>
              <a:ext uri="{FF2B5EF4-FFF2-40B4-BE49-F238E27FC236}">
                <a16:creationId xmlns:a16="http://schemas.microsoft.com/office/drawing/2014/main" id="{39198901-5716-4C59-8560-9B4B173886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1765" y="0"/>
            <a:ext cx="10950698" cy="6858000"/>
            <a:chOff x="591765" y="0"/>
            <a:chExt cx="10950698" cy="6858000"/>
          </a:xfrm>
        </p:grpSpPr>
        <p:sp>
          <p:nvSpPr>
            <p:cNvPr id="30" name="Freeform: Shape 29">
              <a:extLst>
                <a:ext uri="{FF2B5EF4-FFF2-40B4-BE49-F238E27FC236}">
                  <a16:creationId xmlns:a16="http://schemas.microsoft.com/office/drawing/2014/main" id="{A1D91B2F-0B68-466B-871D-2350F92FA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4" y="0"/>
              <a:ext cx="10399454"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FF7C94E-23C0-4A3B-8021-55058EF02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52814" y="0"/>
              <a:ext cx="2778659"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B0516DB1-0E43-4D56-A51D-F8C67939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46711" y="0"/>
              <a:ext cx="2664398"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B7958EA7-5F20-4E68-8089-D99DC0CC9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91765" y="0"/>
              <a:ext cx="2590095"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29DFFEF3-1EED-4606-884B-6908880F6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86345" y="0"/>
              <a:ext cx="2556118"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22BAC53B-64B6-4DBE-DE8B-EB6D261C7866}"/>
              </a:ext>
            </a:extLst>
          </p:cNvPr>
          <p:cNvSpPr>
            <a:spLocks noGrp="1"/>
          </p:cNvSpPr>
          <p:nvPr>
            <p:ph type="title"/>
          </p:nvPr>
        </p:nvSpPr>
        <p:spPr>
          <a:xfrm>
            <a:off x="1898847" y="5142859"/>
            <a:ext cx="8394306" cy="1396053"/>
          </a:xfrm>
        </p:spPr>
        <p:txBody>
          <a:bodyPr vert="horz" lIns="91440" tIns="45720" rIns="91440" bIns="45720" rtlCol="0" anchor="b">
            <a:normAutofit/>
          </a:bodyPr>
          <a:lstStyle/>
          <a:p>
            <a:pPr algn="ctr"/>
            <a:r>
              <a:rPr lang="en-US" sz="4700" b="1" kern="1200" dirty="0">
                <a:solidFill>
                  <a:schemeClr val="tx1"/>
                </a:solidFill>
                <a:latin typeface="+mj-lt"/>
                <a:ea typeface="+mj-ea"/>
                <a:cs typeface="+mj-cs"/>
              </a:rPr>
              <a:t>Removing the unwanted columns</a:t>
            </a:r>
          </a:p>
        </p:txBody>
      </p:sp>
      <p:pic>
        <p:nvPicPr>
          <p:cNvPr id="5" name="Picture 4" descr="A white rectangular object with black text&#10;&#10;Description automatically generated">
            <a:extLst>
              <a:ext uri="{FF2B5EF4-FFF2-40B4-BE49-F238E27FC236}">
                <a16:creationId xmlns:a16="http://schemas.microsoft.com/office/drawing/2014/main" id="{485AC342-C675-91AB-8307-CAAAD4F00E53}"/>
              </a:ext>
            </a:extLst>
          </p:cNvPr>
          <p:cNvPicPr>
            <a:picLocks noChangeAspect="1"/>
          </p:cNvPicPr>
          <p:nvPr/>
        </p:nvPicPr>
        <p:blipFill>
          <a:blip r:embed="rId2"/>
          <a:stretch>
            <a:fillRect/>
          </a:stretch>
        </p:blipFill>
        <p:spPr>
          <a:xfrm>
            <a:off x="2720418" y="966395"/>
            <a:ext cx="6773766" cy="1810809"/>
          </a:xfrm>
          <a:prstGeom prst="rect">
            <a:avLst/>
          </a:prstGeom>
        </p:spPr>
      </p:pic>
      <p:sp>
        <p:nvSpPr>
          <p:cNvPr id="3" name="Slide Number Placeholder 2">
            <a:extLst>
              <a:ext uri="{FF2B5EF4-FFF2-40B4-BE49-F238E27FC236}">
                <a16:creationId xmlns:a16="http://schemas.microsoft.com/office/drawing/2014/main" id="{A13CFD76-2F16-B848-1D54-3672A69DE037}"/>
              </a:ext>
            </a:extLst>
          </p:cNvPr>
          <p:cNvSpPr>
            <a:spLocks noGrp="1"/>
          </p:cNvSpPr>
          <p:nvPr>
            <p:ph type="sldNum" sz="quarter" idx="12"/>
          </p:nvPr>
        </p:nvSpPr>
        <p:spPr/>
        <p:txBody>
          <a:bodyPr/>
          <a:lstStyle/>
          <a:p>
            <a:fld id="{330EA680-D336-4FF7-8B7A-9848BB0A1C32}" type="slidenum">
              <a:rPr lang="en-US" smtClean="0"/>
              <a:t>9</a:t>
            </a:fld>
            <a:endParaRPr lang="en-US"/>
          </a:p>
        </p:txBody>
      </p:sp>
      <p:pic>
        <p:nvPicPr>
          <p:cNvPr id="6" name="Picture 5">
            <a:extLst>
              <a:ext uri="{FF2B5EF4-FFF2-40B4-BE49-F238E27FC236}">
                <a16:creationId xmlns:a16="http://schemas.microsoft.com/office/drawing/2014/main" id="{1EE87F92-A3C8-ABF8-67BB-F9B13E7BD219}"/>
              </a:ext>
            </a:extLst>
          </p:cNvPr>
          <p:cNvPicPr>
            <a:picLocks noChangeAspect="1"/>
          </p:cNvPicPr>
          <p:nvPr/>
        </p:nvPicPr>
        <p:blipFill>
          <a:blip r:embed="rId3"/>
          <a:stretch>
            <a:fillRect/>
          </a:stretch>
        </p:blipFill>
        <p:spPr>
          <a:xfrm>
            <a:off x="1828204" y="2959767"/>
            <a:ext cx="8535591" cy="2000529"/>
          </a:xfrm>
          <a:prstGeom prst="rect">
            <a:avLst/>
          </a:prstGeom>
        </p:spPr>
      </p:pic>
    </p:spTree>
    <p:extLst>
      <p:ext uri="{BB962C8B-B14F-4D97-AF65-F5344CB8AC3E}">
        <p14:creationId xmlns:p14="http://schemas.microsoft.com/office/powerpoint/2010/main" val="4079771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TotalTime>
  <Words>1459</Words>
  <Application>Microsoft Office PowerPoint</Application>
  <PresentationFormat>Widescreen</PresentationFormat>
  <Paragraphs>155</Paragraphs>
  <Slides>28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Meiryo</vt:lpstr>
      <vt:lpstr>Aptos</vt:lpstr>
      <vt:lpstr>Aptos Display</vt:lpstr>
      <vt:lpstr>Arial</vt:lpstr>
      <vt:lpstr>Calibri</vt:lpstr>
      <vt:lpstr>Courier New</vt:lpstr>
      <vt:lpstr>Inter</vt:lpstr>
      <vt:lpstr>office theme</vt:lpstr>
      <vt:lpstr>IoT-Based Smoke Detection  Using AI</vt:lpstr>
      <vt:lpstr>Introduction</vt:lpstr>
      <vt:lpstr>About Dataset</vt:lpstr>
      <vt:lpstr>Project Objective and Scope</vt:lpstr>
      <vt:lpstr>About the features</vt:lpstr>
      <vt:lpstr>Understanding the Dataset</vt:lpstr>
      <vt:lpstr>Exploring the time when the data was recorded.</vt:lpstr>
      <vt:lpstr>Insights</vt:lpstr>
      <vt:lpstr>Removing the unwanted columns</vt:lpstr>
      <vt:lpstr>Exploratory Data Analysis (EDA)</vt:lpstr>
      <vt:lpstr>Univariate Analysis</vt:lpstr>
      <vt:lpstr>Plotting correlation matrix</vt:lpstr>
      <vt:lpstr>Bivariate Analysis</vt:lpstr>
      <vt:lpstr>Total volatile compounds</vt:lpstr>
      <vt:lpstr>Avg. Concentrations</vt:lpstr>
      <vt:lpstr>Creating categorical features</vt:lpstr>
      <vt:lpstr>Insights</vt:lpstr>
      <vt:lpstr>                              vs</vt:lpstr>
      <vt:lpstr>Data Modeling</vt:lpstr>
      <vt:lpstr>Scaling the data and preparing models</vt:lpstr>
      <vt:lpstr>Metrics</vt:lpstr>
      <vt:lpstr>Feature Importance</vt:lpstr>
      <vt:lpstr>Handle Imbalance using SMOTE Over Sampling</vt:lpstr>
      <vt:lpstr>Metrics</vt:lpstr>
      <vt:lpstr>Cross Validation</vt:lpstr>
      <vt:lpstr>Conclusion</vt:lpstr>
      <vt:lpstr>Github</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Daksh Khatri</dc:creator>
  <cp:lastModifiedBy>Daksh Khatri</cp:lastModifiedBy>
  <cp:revision>225</cp:revision>
  <dcterms:created xsi:type="dcterms:W3CDTF">2024-08-11T20:52:55Z</dcterms:created>
  <dcterms:modified xsi:type="dcterms:W3CDTF">2024-08-13T17:53:45Z</dcterms:modified>
</cp:coreProperties>
</file>